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31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ulim Park" panose="020B0604020202020204" charset="0"/>
      <p:regular r:id="rId20"/>
      <p:bold r:id="rId21"/>
      <p:italic r:id="rId22"/>
      <p:boldItalic r:id="rId23"/>
    </p:embeddedFont>
    <p:embeddedFont>
      <p:font typeface="Kulim Park SemiBold" panose="020B0604020202020204" charset="0"/>
      <p:regular r:id="rId24"/>
      <p:bold r:id="rId25"/>
      <p:italic r:id="rId26"/>
      <p:boldItalic r:id="rId27"/>
    </p:embeddedFont>
    <p:embeddedFont>
      <p:font typeface="Manrope" panose="020B0604020202020204" charset="0"/>
      <p:regular r:id="rId28"/>
      <p:bold r:id="rId29"/>
    </p:embeddedFont>
    <p:embeddedFont>
      <p:font typeface="Nunito Light" pitchFamily="2" charset="0"/>
      <p:regular r:id="rId30"/>
      <p:italic r:id="rId31"/>
    </p:embeddedFont>
    <p:embeddedFont>
      <p:font typeface="Rubik" pitchFamily="2" charset="-79"/>
      <p:regular r:id="rId32"/>
      <p:bold r:id="rId33"/>
      <p:italic r:id="rId34"/>
      <p:boldItalic r:id="rId35"/>
    </p:embeddedFont>
    <p:embeddedFont>
      <p:font typeface="Rubik ExtraBold" pitchFamily="2" charset="-79"/>
      <p:bold r:id="rId36"/>
      <p:boldItalic r:id="rId37"/>
    </p:embeddedFont>
    <p:embeddedFont>
      <p:font typeface="Rubik SemiBold" pitchFamily="2" charset="-79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58B1B-CC82-41D6-B7AB-E9EBAD0BDC2F}">
  <a:tblStyle styleId="{98258B1B-CC82-41D6-B7AB-E9EBAD0BDC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F5211B-E0AC-4E4E-B39B-99225AE9C8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ead61298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ead61298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ead61298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ead61298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4dc3920d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24dc3920d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24dc3920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24dc3920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24dc3920de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24dc3920de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24dc3920d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24dc3920d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24dc3920d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24dc3920d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ead612980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ead612980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ad6129809_1_21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ead6129809_1_21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ad61298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ead61298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24dc3920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24dc3920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 rot="-3394465">
            <a:off x="-4398774" y="421144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-5777841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 rot="-3952094" flipH="1">
            <a:off x="-4776410" y="665034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 rot="649760">
            <a:off x="-4213998" y="535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rot="-813319" flipH="1">
            <a:off x="4527346" y="-34147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 rot="10285603" flipH="1">
            <a:off x="4806347" y="33637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 rot="5626330" flipH="1">
            <a:off x="3918525" y="675664"/>
            <a:ext cx="7826010" cy="287782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1133900" y="1868725"/>
            <a:ext cx="62238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1133900" y="922175"/>
            <a:ext cx="6363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 rot="7585667" flipH="1">
            <a:off x="-5466599" y="794591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5902333">
            <a:off x="3975367" y="2957142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-2613329" flipH="1">
            <a:off x="5160201" y="-3949042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-2700000" flipH="1">
            <a:off x="-4428810" y="-2266646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1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/>
          <p:nvPr/>
        </p:nvSpPr>
        <p:spPr>
          <a:xfrm rot="-1150203">
            <a:off x="7474328" y="896864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4572012" y="31867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1"/>
          </p:nvPr>
        </p:nvSpPr>
        <p:spPr>
          <a:xfrm>
            <a:off x="4572037" y="36948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title" idx="3"/>
          </p:nvPr>
        </p:nvSpPr>
        <p:spPr>
          <a:xfrm>
            <a:off x="4572000" y="17478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4"/>
          </p:nvPr>
        </p:nvSpPr>
        <p:spPr>
          <a:xfrm>
            <a:off x="4572025" y="22559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92" name="Google Shape;292;p33"/>
          <p:cNvSpPr/>
          <p:nvPr/>
        </p:nvSpPr>
        <p:spPr>
          <a:xfrm rot="-813319" flipH="1">
            <a:off x="7030742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rot="9405665">
            <a:off x="-4880740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 rot="9555841" flipH="1">
            <a:off x="780170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2"/>
          </p:nvPr>
        </p:nvSpPr>
        <p:spPr>
          <a:xfrm>
            <a:off x="1164025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116407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15" name="Google Shape;315;p35"/>
          <p:cNvSpPr txBox="1">
            <a:spLocks noGrp="1"/>
          </p:cNvSpPr>
          <p:nvPr>
            <p:ph type="title" idx="3"/>
          </p:nvPr>
        </p:nvSpPr>
        <p:spPr>
          <a:xfrm>
            <a:off x="3549063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4"/>
          </p:nvPr>
        </p:nvSpPr>
        <p:spPr>
          <a:xfrm>
            <a:off x="3549150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title" idx="5"/>
          </p:nvPr>
        </p:nvSpPr>
        <p:spPr>
          <a:xfrm>
            <a:off x="5934100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6"/>
          </p:nvPr>
        </p:nvSpPr>
        <p:spPr>
          <a:xfrm>
            <a:off x="593422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 rot="10285629" flipH="1">
            <a:off x="-7063092" y="-236754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-4432130" y="168593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-2839443" flipH="1">
            <a:off x="2550622" y="32526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rot="-10305679" flipH="1">
            <a:off x="6458116" y="67162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rot="1478505" flipH="1">
            <a:off x="3777012" y="-1076247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rot="-9555841">
            <a:off x="-6505500" y="24943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title" idx="2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116407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36"/>
          <p:cNvSpPr txBox="1">
            <a:spLocks noGrp="1"/>
          </p:cNvSpPr>
          <p:nvPr>
            <p:ph type="title" idx="3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4"/>
          </p:nvPr>
        </p:nvSpPr>
        <p:spPr>
          <a:xfrm>
            <a:off x="3549150" y="2913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5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593422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2077025" y="15183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subTitle" idx="1"/>
          </p:nvPr>
        </p:nvSpPr>
        <p:spPr>
          <a:xfrm>
            <a:off x="2077175" y="2063201"/>
            <a:ext cx="59091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 idx="2"/>
          </p:nvPr>
        </p:nvSpPr>
        <p:spPr>
          <a:xfrm>
            <a:off x="2077027" y="257712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subTitle" idx="3"/>
          </p:nvPr>
        </p:nvSpPr>
        <p:spPr>
          <a:xfrm>
            <a:off x="2077350" y="312195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8" name="Google Shape;338;p37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7"/>
          <p:cNvSpPr/>
          <p:nvPr/>
        </p:nvSpPr>
        <p:spPr>
          <a:xfrm rot="10285629" flipH="1">
            <a:off x="-6531342" y="-21217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-4516430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 rot="-2839443" flipH="1">
            <a:off x="877472" y="32202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rot="-10305679" flipH="1">
            <a:off x="6411091" y="30197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3278516" flipH="1">
            <a:off x="4649136" y="-366101"/>
            <a:ext cx="7826271" cy="287792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 rot="-9555841">
            <a:off x="-6466450" y="2570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 idx="5"/>
          </p:nvPr>
        </p:nvSpPr>
        <p:spPr>
          <a:xfrm>
            <a:off x="2077027" y="36358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ubTitle" idx="6"/>
          </p:nvPr>
        </p:nvSpPr>
        <p:spPr>
          <a:xfrm>
            <a:off x="2077350" y="418070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9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9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9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0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0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0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0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1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1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2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2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2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2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2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2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2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5055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3394465" flipH="1">
            <a:off x="4067684" y="51096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010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23300" y="7756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799500" y="25835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23300" y="1315950"/>
            <a:ext cx="2771700" cy="25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118566" y="15491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4816263" y="15492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flipH="1">
            <a:off x="6912085" y="1489537"/>
            <a:ext cx="1162249" cy="103281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050700" y="1519363"/>
            <a:ext cx="1095097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 hasCustomPrompt="1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3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4"/>
          </p:nvPr>
        </p:nvSpPr>
        <p:spPr>
          <a:xfrm>
            <a:off x="268026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5"/>
          </p:nvPr>
        </p:nvSpPr>
        <p:spPr>
          <a:xfrm>
            <a:off x="462772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6"/>
          </p:nvPr>
        </p:nvSpPr>
        <p:spPr>
          <a:xfrm>
            <a:off x="462773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7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8"/>
          </p:nvPr>
        </p:nvSpPr>
        <p:spPr>
          <a:xfrm>
            <a:off x="657521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9" hasCustomPrompt="1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13" hasCustomPrompt="1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14" hasCustomPrompt="1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 rot="-9339447">
            <a:off x="7118442" y="32165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 rot="10285603" flipH="1">
            <a:off x="-6088365" y="-16178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rot="-649785" flipH="1">
            <a:off x="-1251909" y="-48720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rot="-813319" flipH="1">
            <a:off x="7653159" y="-35663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-9989847" flipH="1">
            <a:off x="-4910832" y="2960605"/>
            <a:ext cx="7826215" cy="287790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-323977" flipH="1">
            <a:off x="6050295" y="-977077"/>
            <a:ext cx="7826148" cy="287787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987675" y="1412700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1987700" y="2292125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2" hasCustomPrompt="1"/>
          </p:nvPr>
        </p:nvSpPr>
        <p:spPr>
          <a:xfrm>
            <a:off x="845800" y="18880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3"/>
          </p:nvPr>
        </p:nvSpPr>
        <p:spPr>
          <a:xfrm>
            <a:off x="1928100" y="316274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4"/>
          </p:nvPr>
        </p:nvSpPr>
        <p:spPr>
          <a:xfrm>
            <a:off x="1928125" y="4042172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5"/>
          </p:nvPr>
        </p:nvSpPr>
        <p:spPr>
          <a:xfrm>
            <a:off x="6000750" y="141268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6"/>
          </p:nvPr>
        </p:nvSpPr>
        <p:spPr>
          <a:xfrm>
            <a:off x="6000775" y="2292102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7"/>
          </p:nvPr>
        </p:nvSpPr>
        <p:spPr>
          <a:xfrm>
            <a:off x="5981196" y="316273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8"/>
          </p:nvPr>
        </p:nvSpPr>
        <p:spPr>
          <a:xfrm>
            <a:off x="5981200" y="4042161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9" hasCustomPrompt="1"/>
          </p:nvPr>
        </p:nvSpPr>
        <p:spPr>
          <a:xfrm>
            <a:off x="845798" y="36442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13" hasCustomPrompt="1"/>
          </p:nvPr>
        </p:nvSpPr>
        <p:spPr>
          <a:xfrm>
            <a:off x="4895098" y="18880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14" hasCustomPrompt="1"/>
          </p:nvPr>
        </p:nvSpPr>
        <p:spPr>
          <a:xfrm>
            <a:off x="4895098" y="36442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62" r:id="rId8"/>
    <p:sldLayoutId id="2147483663" r:id="rId9"/>
    <p:sldLayoutId id="2147483672" r:id="rId10"/>
    <p:sldLayoutId id="2147483673" r:id="rId11"/>
    <p:sldLayoutId id="2147483679" r:id="rId12"/>
    <p:sldLayoutId id="2147483681" r:id="rId13"/>
    <p:sldLayoutId id="2147483682" r:id="rId14"/>
    <p:sldLayoutId id="2147483683" r:id="rId15"/>
    <p:sldLayoutId id="2147483695" r:id="rId16"/>
    <p:sldLayoutId id="2147483696" r:id="rId17"/>
    <p:sldLayoutId id="2147483697" r:id="rId18"/>
    <p:sldLayoutId id="214748369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מיפוי שירותים</a:t>
            </a:r>
            <a:endParaRPr sz="5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latin typeface="Rubik SemiBold"/>
                <a:ea typeface="Rubik SemiBold"/>
                <a:cs typeface="Rubik SemiBold"/>
                <a:sym typeface="Rubik SemiBold"/>
              </a:rPr>
              <a:t>חוק תקשורת דיגיטלית (2025)</a:t>
            </a:r>
            <a:endParaRPr sz="7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61" name="Google Shape;561;p58"/>
          <p:cNvSpPr txBox="1">
            <a:spLocks noGrp="1"/>
          </p:cNvSpPr>
          <p:nvPr>
            <p:ph type="subTitle" idx="1"/>
          </p:nvPr>
        </p:nvSpPr>
        <p:spPr>
          <a:xfrm>
            <a:off x="1962750" y="3295725"/>
            <a:ext cx="5218500" cy="623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פגישת התנעה לתהליך 2026</a:t>
            </a:r>
            <a:endParaRPr sz="2300" b="1"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עיריית </a:t>
            </a:r>
            <a:r>
              <a:rPr lang="he-IL" sz="2300" dirty="0"/>
              <a:t>______</a:t>
            </a:r>
            <a:endParaRPr sz="2300" dirty="0"/>
          </a:p>
        </p:txBody>
      </p:sp>
      <p:pic>
        <p:nvPicPr>
          <p:cNvPr id="562" name="Google Shape;562;p5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800" y="856744"/>
            <a:ext cx="7143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8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מה מצופה מכם?</a:t>
            </a:r>
            <a:endParaRPr>
              <a:solidFill>
                <a:schemeClr val="lt1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</p:txBody>
      </p:sp>
      <p:pic>
        <p:nvPicPr>
          <p:cNvPr id="733" name="Google Shape;733;p6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980" y="1691750"/>
            <a:ext cx="2601220" cy="25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6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2797" y="1691750"/>
            <a:ext cx="2601330" cy="25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725" y="1691750"/>
            <a:ext cx="2601220" cy="25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7432" y="2005654"/>
            <a:ext cx="480390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8"/>
          <p:cNvSpPr txBox="1"/>
          <p:nvPr/>
        </p:nvSpPr>
        <p:spPr>
          <a:xfrm>
            <a:off x="6215425" y="2781129"/>
            <a:ext cx="2284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0" b="1" i="0" u="none" strike="noStrike" cap="none" dirty="0">
                <a:solidFill>
                  <a:srgbClr val="0050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הירתמות</a:t>
            </a:r>
            <a:endParaRPr sz="14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38" name="Google Shape;738;p68"/>
          <p:cNvSpPr txBox="1"/>
          <p:nvPr/>
        </p:nvSpPr>
        <p:spPr>
          <a:xfrm>
            <a:off x="6269815" y="3242731"/>
            <a:ext cx="2175600" cy="95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זיהוי התהליך כצורך אסטרטגי</a:t>
            </a:r>
            <a:r>
              <a:rPr lang="he-IL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. </a:t>
            </a:r>
            <a:r>
              <a:rPr lang="en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ללא שיתוף הפעולה שלכם</a:t>
            </a:r>
            <a:r>
              <a:rPr lang="he-IL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, </a:t>
            </a:r>
            <a:r>
              <a:rPr lang="en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לא נוכל להצליח.</a:t>
            </a:r>
            <a:endParaRPr sz="13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pic>
        <p:nvPicPr>
          <p:cNvPr id="739" name="Google Shape;739;p6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03264" y="2005654"/>
            <a:ext cx="480393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8"/>
          <p:cNvSpPr txBox="1"/>
          <p:nvPr/>
        </p:nvSpPr>
        <p:spPr>
          <a:xfrm>
            <a:off x="3401240" y="2781129"/>
            <a:ext cx="2284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0" b="1" i="0" u="none" strike="noStrike" cap="none" dirty="0">
                <a:solidFill>
                  <a:srgbClr val="0050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מינוי איש קשר</a:t>
            </a:r>
            <a:endParaRPr sz="14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41" name="Google Shape;741;p68"/>
          <p:cNvSpPr txBox="1"/>
          <p:nvPr/>
        </p:nvSpPr>
        <p:spPr>
          <a:xfrm>
            <a:off x="3455632" y="3242731"/>
            <a:ext cx="2175900" cy="63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הקצאת נציג אגפי שיהיה זמין לביצוע המשימות ואיסוף הנתונים.</a:t>
            </a:r>
            <a:endParaRPr sz="13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pic>
        <p:nvPicPr>
          <p:cNvPr id="742" name="Google Shape;742;p6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8" y="2005654"/>
            <a:ext cx="432351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8"/>
          <p:cNvSpPr txBox="1"/>
          <p:nvPr/>
        </p:nvSpPr>
        <p:spPr>
          <a:xfrm>
            <a:off x="587171" y="2781129"/>
            <a:ext cx="2284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0" b="1" i="0" u="none" strike="noStrike" cap="none" dirty="0">
                <a:solidFill>
                  <a:srgbClr val="0050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בקרה ניהולית</a:t>
            </a:r>
            <a:endParaRPr sz="14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44" name="Google Shape;744;p68"/>
          <p:cNvSpPr txBox="1"/>
          <p:nvPr/>
        </p:nvSpPr>
        <p:spPr>
          <a:xfrm>
            <a:off x="641560" y="3242731"/>
            <a:ext cx="2175600" cy="63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93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מעקב אחר איכות הנתונים וסיוע בפתרון חסמים בתוך היחידה.</a:t>
            </a:r>
            <a:endParaRPr sz="1392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45" name="Google Shape;745;p68"/>
          <p:cNvSpPr/>
          <p:nvPr/>
        </p:nvSpPr>
        <p:spPr>
          <a:xfrm>
            <a:off x="8658225" y="713147"/>
            <a:ext cx="57000" cy="5001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9"/>
          <p:cNvSpPr txBox="1">
            <a:spLocks noGrp="1"/>
          </p:cNvSpPr>
          <p:nvPr>
            <p:ph type="title"/>
          </p:nvPr>
        </p:nvSpPr>
        <p:spPr>
          <a:xfrm>
            <a:off x="0" y="-275550"/>
            <a:ext cx="6726000" cy="17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מה נקבל בסוף התהליך?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51" name="Google Shape;751;p69"/>
          <p:cNvSpPr txBox="1"/>
          <p:nvPr/>
        </p:nvSpPr>
        <p:spPr>
          <a:xfrm>
            <a:off x="237392" y="1893400"/>
            <a:ext cx="70641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25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מאגר</a:t>
            </a:r>
            <a:r>
              <a:rPr lang="en" sz="1800" b="1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שירותים רשותי:</a:t>
            </a:r>
            <a:r>
              <a:rPr lang="en" sz="1800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מאגר מידע אחוד של כלל השירותים והנתונים.</a:t>
            </a:r>
            <a:endParaRPr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52" name="Google Shape;752;p69"/>
          <p:cNvSpPr txBox="1"/>
          <p:nvPr/>
        </p:nvSpPr>
        <p:spPr>
          <a:xfrm>
            <a:off x="-223783" y="2294550"/>
            <a:ext cx="75252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זיהוי פערים ונקודות עיוורון:</a:t>
            </a:r>
            <a:r>
              <a:rPr lang="en" sz="18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הצגת פערים ונקודות משמעותיות להנהלת הרשות.</a:t>
            </a:r>
            <a:endParaRPr sz="1800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53" name="Google Shape;753;p69"/>
          <p:cNvSpPr txBox="1"/>
          <p:nvPr/>
        </p:nvSpPr>
        <p:spPr>
          <a:xfrm>
            <a:off x="237392" y="3539962"/>
            <a:ext cx="70641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25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שקיפות והגברת נגישות מידע:</a:t>
            </a:r>
            <a:r>
              <a:rPr lang="en" sz="18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העלאת הנתונים לאתר הרשות ודיווח למערך הדיגיטל הלאומי</a:t>
            </a:r>
            <a:r>
              <a:rPr lang="he-IL" sz="18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.</a:t>
            </a:r>
            <a:r>
              <a:rPr lang="en" sz="18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endParaRPr sz="1800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54" name="Google Shape;754;p69"/>
          <p:cNvSpPr txBox="1"/>
          <p:nvPr/>
        </p:nvSpPr>
        <p:spPr>
          <a:xfrm>
            <a:off x="237392" y="2695705"/>
            <a:ext cx="70641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25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מסמך המלצות: </a:t>
            </a:r>
            <a:r>
              <a:rPr lang="en" sz="18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בסיס איכוית לתכנית פעולה לשיפור המדידה והדיגיטציה לשנה הבאה.</a:t>
            </a:r>
            <a:endParaRPr sz="1800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1"/>
          <p:cNvSpPr txBox="1">
            <a:spLocks noGrp="1"/>
          </p:cNvSpPr>
          <p:nvPr>
            <p:ph type="title"/>
          </p:nvPr>
        </p:nvSpPr>
        <p:spPr>
          <a:xfrm>
            <a:off x="1133900" y="541175"/>
            <a:ext cx="6363600" cy="9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דגשי מנכ"ל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5" name="Google Shape;765;p71"/>
          <p:cNvSpPr txBox="1">
            <a:spLocks noGrp="1"/>
          </p:cNvSpPr>
          <p:nvPr>
            <p:ph type="body" idx="1"/>
          </p:nvPr>
        </p:nvSpPr>
        <p:spPr>
          <a:xfrm>
            <a:off x="1133900" y="1868725"/>
            <a:ext cx="62238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" name="Google Shape;1514;p1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-97058" y="0"/>
            <a:ext cx="9144002" cy="5143500"/>
          </a:xfrm>
          <a:prstGeom prst="rect">
            <a:avLst/>
          </a:prstGeom>
        </p:spPr>
      </p:pic>
      <p:sp>
        <p:nvSpPr>
          <p:cNvPr id="1515" name="Google Shape;1515;p114"/>
          <p:cNvSpPr/>
          <p:nvPr/>
        </p:nvSpPr>
        <p:spPr>
          <a:xfrm rot="2839443">
            <a:off x="-336718" y="275298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1">
              <a:alpha val="3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14"/>
          <p:cNvSpPr/>
          <p:nvPr/>
        </p:nvSpPr>
        <p:spPr>
          <a:xfrm rot="-10285629">
            <a:off x="4072449" y="-37420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3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14"/>
          <p:cNvSpPr/>
          <p:nvPr/>
        </p:nvSpPr>
        <p:spPr>
          <a:xfrm flipH="1">
            <a:off x="74848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14"/>
          <p:cNvSpPr/>
          <p:nvPr/>
        </p:nvSpPr>
        <p:spPr>
          <a:xfrm rot="9555841" flipH="1">
            <a:off x="61417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14"/>
          <p:cNvSpPr/>
          <p:nvPr/>
        </p:nvSpPr>
        <p:spPr>
          <a:xfrm rot="-1478505">
            <a:off x="-4010126" y="-5581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14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212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6CAD0F0-3E53-42BB-A56F-52D12C6E6508}"/>
              </a:ext>
            </a:extLst>
          </p:cNvPr>
          <p:cNvSpPr txBox="1"/>
          <p:nvPr/>
        </p:nvSpPr>
        <p:spPr>
          <a:xfrm>
            <a:off x="0" y="1136338"/>
            <a:ext cx="40595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SemiBold"/>
              </a:rPr>
              <a:t>יוצאים לדרך!</a:t>
            </a:r>
            <a:b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SemiBold"/>
              </a:rPr>
            </a:b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SemiBold"/>
              </a:rPr>
              <a:t>בהצלחה!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9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על מה נדבר היום?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68" name="Google Shape;568;p59"/>
          <p:cNvSpPr/>
          <p:nvPr/>
        </p:nvSpPr>
        <p:spPr>
          <a:xfrm>
            <a:off x="3259866" y="16253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rgbClr val="EFE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69" name="Google Shape;569;p59"/>
          <p:cNvSpPr/>
          <p:nvPr/>
        </p:nvSpPr>
        <p:spPr>
          <a:xfrm flipH="1">
            <a:off x="7488163" y="16254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0" name="Google Shape;570;p59"/>
          <p:cNvSpPr/>
          <p:nvPr/>
        </p:nvSpPr>
        <p:spPr>
          <a:xfrm flipH="1">
            <a:off x="7636510" y="3321937"/>
            <a:ext cx="1162249" cy="1032818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EFE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1" name="Google Shape;571;p59"/>
          <p:cNvSpPr/>
          <p:nvPr/>
        </p:nvSpPr>
        <p:spPr>
          <a:xfrm>
            <a:off x="3244550" y="3351763"/>
            <a:ext cx="1095097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E5E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2" name="Google Shape;572;p59"/>
          <p:cNvSpPr txBox="1">
            <a:spLocks noGrp="1"/>
          </p:cNvSpPr>
          <p:nvPr>
            <p:ph type="title"/>
          </p:nvPr>
        </p:nvSpPr>
        <p:spPr>
          <a:xfrm>
            <a:off x="885500" y="1412700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איך ממפים את השירותים?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3" name="Google Shape;573;p59"/>
          <p:cNvSpPr txBox="1">
            <a:spLocks noGrp="1"/>
          </p:cNvSpPr>
          <p:nvPr>
            <p:ph type="subTitle" idx="1"/>
          </p:nvPr>
        </p:nvSpPr>
        <p:spPr>
          <a:xfrm>
            <a:off x="825925" y="2188800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עיקרי השיטה והכלים.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4" name="Google Shape;574;p59"/>
          <p:cNvSpPr txBox="1">
            <a:spLocks noGrp="1"/>
          </p:cNvSpPr>
          <p:nvPr>
            <p:ph type="title" idx="2"/>
          </p:nvPr>
        </p:nvSpPr>
        <p:spPr>
          <a:xfrm>
            <a:off x="3385750" y="1888050"/>
            <a:ext cx="81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03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5" name="Google Shape;575;p59"/>
          <p:cNvSpPr txBox="1">
            <a:spLocks noGrp="1"/>
          </p:cNvSpPr>
          <p:nvPr>
            <p:ph type="title" idx="3"/>
          </p:nvPr>
        </p:nvSpPr>
        <p:spPr>
          <a:xfrm>
            <a:off x="825925" y="316274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64B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לו"ז ושגרות עבודה</a:t>
            </a:r>
            <a:endParaRPr b="1" dirty="0">
              <a:solidFill>
                <a:srgbClr val="664B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6" name="Google Shape;576;p59"/>
          <p:cNvSpPr txBox="1">
            <a:spLocks noGrp="1"/>
          </p:cNvSpPr>
          <p:nvPr>
            <p:ph type="subTitle" idx="4"/>
          </p:nvPr>
        </p:nvSpPr>
        <p:spPr>
          <a:xfrm>
            <a:off x="820238" y="3924071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מה זה ידרוש מכל אחד מכם ומתי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7" name="Google Shape;577;p59"/>
          <p:cNvSpPr txBox="1">
            <a:spLocks noGrp="1"/>
          </p:cNvSpPr>
          <p:nvPr>
            <p:ph type="subTitle" idx="6"/>
          </p:nvPr>
        </p:nvSpPr>
        <p:spPr>
          <a:xfrm>
            <a:off x="5206475" y="2204498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עיקרי תיקון מספר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4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לחוק מ-2025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והחובות על רשויות מקומיות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8" name="Google Shape;578;p59"/>
          <p:cNvSpPr txBox="1">
            <a:spLocks noGrp="1"/>
          </p:cNvSpPr>
          <p:nvPr>
            <p:ph type="title" idx="7"/>
          </p:nvPr>
        </p:nvSpPr>
        <p:spPr>
          <a:xfrm>
            <a:off x="5186921" y="316273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מיפוי השירותים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79" name="Google Shape;579;p59"/>
          <p:cNvSpPr txBox="1">
            <a:spLocks noGrp="1"/>
          </p:cNvSpPr>
          <p:nvPr>
            <p:ph type="title" idx="9"/>
          </p:nvPr>
        </p:nvSpPr>
        <p:spPr>
          <a:xfrm>
            <a:off x="3385748" y="3644250"/>
            <a:ext cx="81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04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80" name="Google Shape;580;p59"/>
          <p:cNvSpPr txBox="1">
            <a:spLocks noGrp="1"/>
          </p:cNvSpPr>
          <p:nvPr>
            <p:ph type="title" idx="5"/>
          </p:nvPr>
        </p:nvSpPr>
        <p:spPr>
          <a:xfrm>
            <a:off x="5206475" y="141268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חוק תקשורת דיגיטלית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81" name="Google Shape;581;p59"/>
          <p:cNvSpPr txBox="1">
            <a:spLocks noGrp="1"/>
          </p:cNvSpPr>
          <p:nvPr>
            <p:ph type="subTitle" idx="8"/>
          </p:nvPr>
        </p:nvSpPr>
        <p:spPr>
          <a:xfrm>
            <a:off x="5186921" y="3880089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איזה שירותים ממפים למה?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82" name="Google Shape;582;p59"/>
          <p:cNvSpPr txBox="1">
            <a:spLocks noGrp="1"/>
          </p:cNvSpPr>
          <p:nvPr>
            <p:ph type="title" idx="13"/>
          </p:nvPr>
        </p:nvSpPr>
        <p:spPr>
          <a:xfrm>
            <a:off x="7811273" y="1888050"/>
            <a:ext cx="81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01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83" name="Google Shape;583;p59"/>
          <p:cNvSpPr txBox="1">
            <a:spLocks noGrp="1"/>
          </p:cNvSpPr>
          <p:nvPr>
            <p:ph type="title" idx="14"/>
          </p:nvPr>
        </p:nvSpPr>
        <p:spPr>
          <a:xfrm>
            <a:off x="7811273" y="3644250"/>
            <a:ext cx="81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02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0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המציאות החדשה - תיקון 4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לחוק תקשורת דיגיטלית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89" name="Google Shape;589;p60"/>
          <p:cNvSpPr txBox="1">
            <a:spLocks noGrp="1"/>
          </p:cNvSpPr>
          <p:nvPr>
            <p:ph type="subTitle" idx="1"/>
          </p:nvPr>
        </p:nvSpPr>
        <p:spPr>
          <a:xfrm>
            <a:off x="1444700" y="1691725"/>
            <a:ext cx="64038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ביום 24.03.202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נכנס לתוקף תיקון מס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פר 4 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לחוק תקשורת דיגיטלית עם גופים ציבוריים.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590" name="Google Shape;590;p60"/>
          <p:cNvSpPr txBox="1">
            <a:spLocks noGrp="1"/>
          </p:cNvSpPr>
          <p:nvPr>
            <p:ph type="subTitle" idx="3"/>
          </p:nvPr>
        </p:nvSpPr>
        <p:spPr>
          <a:xfrm>
            <a:off x="1939694" y="2653850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התיקון נועד לקדם הנגשה של שירותים ציבוריים באופן דיגיטלי ולשפר באופן משמעותי את השירות הניתן לתושבים.</a:t>
            </a:r>
            <a:endParaRPr dirty="0"/>
          </a:p>
        </p:txBody>
      </p:sp>
      <p:sp>
        <p:nvSpPr>
          <p:cNvPr id="591" name="Google Shape;591;p60"/>
          <p:cNvSpPr/>
          <p:nvPr/>
        </p:nvSpPr>
        <p:spPr>
          <a:xfrm>
            <a:off x="7917245" y="3794537"/>
            <a:ext cx="506680" cy="413401"/>
          </a:xfrm>
          <a:custGeom>
            <a:avLst/>
            <a:gdLst/>
            <a:ahLst/>
            <a:cxnLst/>
            <a:rect l="l" t="t" r="r" b="b"/>
            <a:pathLst>
              <a:path w="11123" h="9765" extrusionOk="0">
                <a:moveTo>
                  <a:pt x="5573" y="643"/>
                </a:moveTo>
                <a:cubicBezTo>
                  <a:pt x="5740" y="643"/>
                  <a:pt x="5883" y="786"/>
                  <a:pt x="5883" y="977"/>
                </a:cubicBezTo>
                <a:cubicBezTo>
                  <a:pt x="5883" y="1143"/>
                  <a:pt x="5740" y="1310"/>
                  <a:pt x="5573" y="1310"/>
                </a:cubicBezTo>
                <a:cubicBezTo>
                  <a:pt x="5383" y="1310"/>
                  <a:pt x="5240" y="1143"/>
                  <a:pt x="5240" y="977"/>
                </a:cubicBezTo>
                <a:cubicBezTo>
                  <a:pt x="5240" y="786"/>
                  <a:pt x="5383" y="643"/>
                  <a:pt x="5573" y="643"/>
                </a:cubicBezTo>
                <a:close/>
                <a:moveTo>
                  <a:pt x="2287" y="1310"/>
                </a:moveTo>
                <a:cubicBezTo>
                  <a:pt x="2478" y="1310"/>
                  <a:pt x="2620" y="1453"/>
                  <a:pt x="2620" y="1620"/>
                </a:cubicBezTo>
                <a:cubicBezTo>
                  <a:pt x="2620" y="1810"/>
                  <a:pt x="2478" y="1953"/>
                  <a:pt x="2287" y="1953"/>
                </a:cubicBezTo>
                <a:cubicBezTo>
                  <a:pt x="2120" y="1953"/>
                  <a:pt x="1954" y="1810"/>
                  <a:pt x="1954" y="1620"/>
                </a:cubicBezTo>
                <a:cubicBezTo>
                  <a:pt x="1954" y="1453"/>
                  <a:pt x="2120" y="1310"/>
                  <a:pt x="2287" y="1310"/>
                </a:cubicBezTo>
                <a:close/>
                <a:moveTo>
                  <a:pt x="8836" y="1310"/>
                </a:moveTo>
                <a:cubicBezTo>
                  <a:pt x="9027" y="1310"/>
                  <a:pt x="9169" y="1453"/>
                  <a:pt x="9169" y="1620"/>
                </a:cubicBezTo>
                <a:cubicBezTo>
                  <a:pt x="9169" y="1810"/>
                  <a:pt x="9027" y="1953"/>
                  <a:pt x="8836" y="1953"/>
                </a:cubicBezTo>
                <a:cubicBezTo>
                  <a:pt x="8645" y="1953"/>
                  <a:pt x="8503" y="1810"/>
                  <a:pt x="8503" y="1620"/>
                </a:cubicBezTo>
                <a:cubicBezTo>
                  <a:pt x="8503" y="1453"/>
                  <a:pt x="8645" y="1310"/>
                  <a:pt x="8836" y="1310"/>
                </a:cubicBezTo>
                <a:close/>
                <a:moveTo>
                  <a:pt x="977" y="3906"/>
                </a:moveTo>
                <a:cubicBezTo>
                  <a:pt x="1168" y="3906"/>
                  <a:pt x="1311" y="4049"/>
                  <a:pt x="1311" y="4215"/>
                </a:cubicBezTo>
                <a:cubicBezTo>
                  <a:pt x="1311" y="4406"/>
                  <a:pt x="1168" y="4549"/>
                  <a:pt x="977" y="4549"/>
                </a:cubicBezTo>
                <a:cubicBezTo>
                  <a:pt x="811" y="4549"/>
                  <a:pt x="668" y="4406"/>
                  <a:pt x="668" y="4215"/>
                </a:cubicBezTo>
                <a:cubicBezTo>
                  <a:pt x="668" y="4049"/>
                  <a:pt x="811" y="3906"/>
                  <a:pt x="977" y="3906"/>
                </a:cubicBezTo>
                <a:close/>
                <a:moveTo>
                  <a:pt x="10146" y="3906"/>
                </a:moveTo>
                <a:cubicBezTo>
                  <a:pt x="10312" y="3906"/>
                  <a:pt x="10455" y="4049"/>
                  <a:pt x="10455" y="4215"/>
                </a:cubicBezTo>
                <a:cubicBezTo>
                  <a:pt x="10455" y="4406"/>
                  <a:pt x="10312" y="4549"/>
                  <a:pt x="10146" y="4549"/>
                </a:cubicBezTo>
                <a:cubicBezTo>
                  <a:pt x="9955" y="4549"/>
                  <a:pt x="9812" y="4406"/>
                  <a:pt x="9812" y="4215"/>
                </a:cubicBezTo>
                <a:cubicBezTo>
                  <a:pt x="9812" y="4049"/>
                  <a:pt x="9955" y="3906"/>
                  <a:pt x="10146" y="3906"/>
                </a:cubicBezTo>
                <a:close/>
                <a:moveTo>
                  <a:pt x="5573" y="5192"/>
                </a:moveTo>
                <a:cubicBezTo>
                  <a:pt x="7788" y="5192"/>
                  <a:pt x="9622" y="6930"/>
                  <a:pt x="9789" y="9097"/>
                </a:cubicBezTo>
                <a:lnTo>
                  <a:pt x="1334" y="9097"/>
                </a:lnTo>
                <a:cubicBezTo>
                  <a:pt x="1501" y="6930"/>
                  <a:pt x="3335" y="5192"/>
                  <a:pt x="5573" y="5192"/>
                </a:cubicBezTo>
                <a:close/>
                <a:moveTo>
                  <a:pt x="5550" y="0"/>
                </a:moveTo>
                <a:cubicBezTo>
                  <a:pt x="5026" y="0"/>
                  <a:pt x="4597" y="429"/>
                  <a:pt x="4597" y="977"/>
                </a:cubicBezTo>
                <a:cubicBezTo>
                  <a:pt x="4597" y="1405"/>
                  <a:pt x="4859" y="1762"/>
                  <a:pt x="5240" y="1905"/>
                </a:cubicBezTo>
                <a:lnTo>
                  <a:pt x="5240" y="4573"/>
                </a:lnTo>
                <a:cubicBezTo>
                  <a:pt x="4883" y="4596"/>
                  <a:pt x="4549" y="4644"/>
                  <a:pt x="4216" y="4739"/>
                </a:cubicBezTo>
                <a:lnTo>
                  <a:pt x="2978" y="2310"/>
                </a:lnTo>
                <a:cubicBezTo>
                  <a:pt x="3168" y="2120"/>
                  <a:pt x="3263" y="1882"/>
                  <a:pt x="3263" y="1620"/>
                </a:cubicBezTo>
                <a:cubicBezTo>
                  <a:pt x="3263" y="1096"/>
                  <a:pt x="2835" y="643"/>
                  <a:pt x="2287" y="643"/>
                </a:cubicBezTo>
                <a:cubicBezTo>
                  <a:pt x="1739" y="643"/>
                  <a:pt x="1311" y="1096"/>
                  <a:pt x="1311" y="1620"/>
                </a:cubicBezTo>
                <a:cubicBezTo>
                  <a:pt x="1311" y="2167"/>
                  <a:pt x="1739" y="2596"/>
                  <a:pt x="2287" y="2596"/>
                </a:cubicBezTo>
                <a:lnTo>
                  <a:pt x="2406" y="2596"/>
                </a:lnTo>
                <a:lnTo>
                  <a:pt x="3597" y="4954"/>
                </a:lnTo>
                <a:cubicBezTo>
                  <a:pt x="3192" y="5144"/>
                  <a:pt x="2835" y="5358"/>
                  <a:pt x="2501" y="5620"/>
                </a:cubicBezTo>
                <a:lnTo>
                  <a:pt x="1811" y="4739"/>
                </a:lnTo>
                <a:cubicBezTo>
                  <a:pt x="1906" y="4596"/>
                  <a:pt x="1954" y="4406"/>
                  <a:pt x="1954" y="4215"/>
                </a:cubicBezTo>
                <a:cubicBezTo>
                  <a:pt x="1954" y="3691"/>
                  <a:pt x="1525" y="3239"/>
                  <a:pt x="977" y="3239"/>
                </a:cubicBezTo>
                <a:cubicBezTo>
                  <a:pt x="453" y="3239"/>
                  <a:pt x="1" y="3691"/>
                  <a:pt x="1" y="4215"/>
                </a:cubicBezTo>
                <a:cubicBezTo>
                  <a:pt x="1" y="4763"/>
                  <a:pt x="453" y="5192"/>
                  <a:pt x="977" y="5192"/>
                </a:cubicBezTo>
                <a:cubicBezTo>
                  <a:pt x="1096" y="5192"/>
                  <a:pt x="1215" y="5192"/>
                  <a:pt x="1311" y="5144"/>
                </a:cubicBezTo>
                <a:lnTo>
                  <a:pt x="2025" y="6049"/>
                </a:lnTo>
                <a:cubicBezTo>
                  <a:pt x="1263" y="6859"/>
                  <a:pt x="739" y="7930"/>
                  <a:pt x="668" y="9097"/>
                </a:cubicBezTo>
                <a:lnTo>
                  <a:pt x="1" y="9097"/>
                </a:lnTo>
                <a:lnTo>
                  <a:pt x="1" y="9764"/>
                </a:lnTo>
                <a:lnTo>
                  <a:pt x="11122" y="9764"/>
                </a:lnTo>
                <a:lnTo>
                  <a:pt x="11122" y="9097"/>
                </a:lnTo>
                <a:lnTo>
                  <a:pt x="10455" y="9097"/>
                </a:lnTo>
                <a:cubicBezTo>
                  <a:pt x="10360" y="7930"/>
                  <a:pt x="9860" y="6859"/>
                  <a:pt x="9098" y="6049"/>
                </a:cubicBezTo>
                <a:lnTo>
                  <a:pt x="9812" y="5144"/>
                </a:lnTo>
                <a:cubicBezTo>
                  <a:pt x="9908" y="5192"/>
                  <a:pt x="10027" y="5192"/>
                  <a:pt x="10146" y="5192"/>
                </a:cubicBezTo>
                <a:cubicBezTo>
                  <a:pt x="10670" y="5192"/>
                  <a:pt x="11122" y="4763"/>
                  <a:pt x="11122" y="4215"/>
                </a:cubicBezTo>
                <a:cubicBezTo>
                  <a:pt x="11122" y="3691"/>
                  <a:pt x="10670" y="3239"/>
                  <a:pt x="10146" y="3239"/>
                </a:cubicBezTo>
                <a:cubicBezTo>
                  <a:pt x="9598" y="3239"/>
                  <a:pt x="9169" y="3691"/>
                  <a:pt x="9169" y="4215"/>
                </a:cubicBezTo>
                <a:cubicBezTo>
                  <a:pt x="9169" y="4406"/>
                  <a:pt x="9217" y="4596"/>
                  <a:pt x="9312" y="4739"/>
                </a:cubicBezTo>
                <a:lnTo>
                  <a:pt x="8622" y="5620"/>
                </a:lnTo>
                <a:cubicBezTo>
                  <a:pt x="8288" y="5358"/>
                  <a:pt x="7907" y="5144"/>
                  <a:pt x="7526" y="4954"/>
                </a:cubicBezTo>
                <a:lnTo>
                  <a:pt x="8717" y="2596"/>
                </a:lnTo>
                <a:lnTo>
                  <a:pt x="8836" y="2596"/>
                </a:lnTo>
                <a:cubicBezTo>
                  <a:pt x="9384" y="2596"/>
                  <a:pt x="9812" y="2167"/>
                  <a:pt x="9812" y="1620"/>
                </a:cubicBezTo>
                <a:cubicBezTo>
                  <a:pt x="9812" y="1096"/>
                  <a:pt x="9384" y="643"/>
                  <a:pt x="8836" y="643"/>
                </a:cubicBezTo>
                <a:cubicBezTo>
                  <a:pt x="8288" y="643"/>
                  <a:pt x="7860" y="1096"/>
                  <a:pt x="7860" y="1620"/>
                </a:cubicBezTo>
                <a:cubicBezTo>
                  <a:pt x="7860" y="1882"/>
                  <a:pt x="7955" y="2120"/>
                  <a:pt x="8122" y="2310"/>
                </a:cubicBezTo>
                <a:lnTo>
                  <a:pt x="6907" y="4739"/>
                </a:lnTo>
                <a:cubicBezTo>
                  <a:pt x="6574" y="4644"/>
                  <a:pt x="6240" y="4596"/>
                  <a:pt x="5883" y="4573"/>
                </a:cubicBezTo>
                <a:lnTo>
                  <a:pt x="5883" y="1905"/>
                </a:lnTo>
                <a:cubicBezTo>
                  <a:pt x="6264" y="1762"/>
                  <a:pt x="6526" y="1405"/>
                  <a:pt x="6526" y="977"/>
                </a:cubicBezTo>
                <a:cubicBezTo>
                  <a:pt x="6526" y="429"/>
                  <a:pt x="6097" y="0"/>
                  <a:pt x="55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0"/>
          <p:cNvSpPr/>
          <p:nvPr/>
        </p:nvSpPr>
        <p:spPr>
          <a:xfrm>
            <a:off x="7917249" y="1768250"/>
            <a:ext cx="506686" cy="511449"/>
          </a:xfrm>
          <a:custGeom>
            <a:avLst/>
            <a:gdLst/>
            <a:ahLst/>
            <a:cxnLst/>
            <a:rect l="l" t="t" r="r" b="b"/>
            <a:pathLst>
              <a:path w="9027" h="9051" extrusionOk="0">
                <a:moveTo>
                  <a:pt x="8240" y="3740"/>
                </a:moveTo>
                <a:cubicBezTo>
                  <a:pt x="8383" y="3740"/>
                  <a:pt x="8502" y="3859"/>
                  <a:pt x="8502" y="4002"/>
                </a:cubicBezTo>
                <a:cubicBezTo>
                  <a:pt x="8502" y="4144"/>
                  <a:pt x="8383" y="4264"/>
                  <a:pt x="8240" y="4264"/>
                </a:cubicBezTo>
                <a:cubicBezTo>
                  <a:pt x="8097" y="4264"/>
                  <a:pt x="7978" y="4144"/>
                  <a:pt x="7978" y="4002"/>
                </a:cubicBezTo>
                <a:cubicBezTo>
                  <a:pt x="7978" y="3859"/>
                  <a:pt x="8097" y="3740"/>
                  <a:pt x="8240" y="3740"/>
                </a:cubicBezTo>
                <a:close/>
                <a:moveTo>
                  <a:pt x="8240" y="5859"/>
                </a:moveTo>
                <a:cubicBezTo>
                  <a:pt x="8383" y="5859"/>
                  <a:pt x="8502" y="5978"/>
                  <a:pt x="8502" y="6121"/>
                </a:cubicBezTo>
                <a:cubicBezTo>
                  <a:pt x="8502" y="6264"/>
                  <a:pt x="8383" y="6383"/>
                  <a:pt x="8240" y="6383"/>
                </a:cubicBezTo>
                <a:cubicBezTo>
                  <a:pt x="8097" y="6383"/>
                  <a:pt x="7978" y="6264"/>
                  <a:pt x="7978" y="6121"/>
                </a:cubicBezTo>
                <a:cubicBezTo>
                  <a:pt x="7978" y="5978"/>
                  <a:pt x="8097" y="5859"/>
                  <a:pt x="8240" y="5859"/>
                </a:cubicBezTo>
                <a:close/>
                <a:moveTo>
                  <a:pt x="3168" y="549"/>
                </a:moveTo>
                <a:lnTo>
                  <a:pt x="3168" y="4264"/>
                </a:lnTo>
                <a:lnTo>
                  <a:pt x="3692" y="4264"/>
                </a:lnTo>
                <a:lnTo>
                  <a:pt x="3692" y="1072"/>
                </a:lnTo>
                <a:lnTo>
                  <a:pt x="4240" y="1072"/>
                </a:lnTo>
                <a:lnTo>
                  <a:pt x="4240" y="4264"/>
                </a:lnTo>
                <a:lnTo>
                  <a:pt x="4763" y="4264"/>
                </a:lnTo>
                <a:lnTo>
                  <a:pt x="4763" y="2120"/>
                </a:lnTo>
                <a:lnTo>
                  <a:pt x="5287" y="2120"/>
                </a:lnTo>
                <a:lnTo>
                  <a:pt x="5287" y="6073"/>
                </a:lnTo>
                <a:lnTo>
                  <a:pt x="4763" y="7669"/>
                </a:lnTo>
                <a:lnTo>
                  <a:pt x="4763" y="8526"/>
                </a:lnTo>
                <a:lnTo>
                  <a:pt x="1572" y="8526"/>
                </a:lnTo>
                <a:lnTo>
                  <a:pt x="1572" y="7598"/>
                </a:lnTo>
                <a:lnTo>
                  <a:pt x="524" y="6550"/>
                </a:lnTo>
                <a:lnTo>
                  <a:pt x="524" y="3787"/>
                </a:lnTo>
                <a:cubicBezTo>
                  <a:pt x="834" y="3883"/>
                  <a:pt x="1048" y="4192"/>
                  <a:pt x="1048" y="4526"/>
                </a:cubicBezTo>
                <a:lnTo>
                  <a:pt x="1048" y="5335"/>
                </a:lnTo>
                <a:lnTo>
                  <a:pt x="1310" y="5335"/>
                </a:lnTo>
                <a:cubicBezTo>
                  <a:pt x="2049" y="5335"/>
                  <a:pt x="2644" y="5931"/>
                  <a:pt x="2644" y="6645"/>
                </a:cubicBezTo>
                <a:lnTo>
                  <a:pt x="3168" y="6645"/>
                </a:lnTo>
                <a:cubicBezTo>
                  <a:pt x="3168" y="5716"/>
                  <a:pt x="2477" y="4954"/>
                  <a:pt x="1572" y="4811"/>
                </a:cubicBezTo>
                <a:lnTo>
                  <a:pt x="1572" y="1072"/>
                </a:lnTo>
                <a:lnTo>
                  <a:pt x="2120" y="1072"/>
                </a:lnTo>
                <a:lnTo>
                  <a:pt x="2120" y="4264"/>
                </a:lnTo>
                <a:lnTo>
                  <a:pt x="2644" y="4264"/>
                </a:lnTo>
                <a:lnTo>
                  <a:pt x="2644" y="549"/>
                </a:lnTo>
                <a:close/>
                <a:moveTo>
                  <a:pt x="8240" y="7979"/>
                </a:moveTo>
                <a:cubicBezTo>
                  <a:pt x="8383" y="7979"/>
                  <a:pt x="8502" y="8098"/>
                  <a:pt x="8502" y="8241"/>
                </a:cubicBezTo>
                <a:cubicBezTo>
                  <a:pt x="8502" y="8383"/>
                  <a:pt x="8383" y="8526"/>
                  <a:pt x="8240" y="8526"/>
                </a:cubicBezTo>
                <a:cubicBezTo>
                  <a:pt x="8097" y="8526"/>
                  <a:pt x="7978" y="8383"/>
                  <a:pt x="7978" y="8241"/>
                </a:cubicBezTo>
                <a:cubicBezTo>
                  <a:pt x="7978" y="8098"/>
                  <a:pt x="8097" y="7979"/>
                  <a:pt x="8240" y="7979"/>
                </a:cubicBezTo>
                <a:close/>
                <a:moveTo>
                  <a:pt x="2120" y="1"/>
                </a:moveTo>
                <a:lnTo>
                  <a:pt x="2120" y="549"/>
                </a:lnTo>
                <a:lnTo>
                  <a:pt x="1048" y="549"/>
                </a:lnTo>
                <a:lnTo>
                  <a:pt x="1048" y="3478"/>
                </a:lnTo>
                <a:cubicBezTo>
                  <a:pt x="834" y="3311"/>
                  <a:pt x="548" y="3216"/>
                  <a:pt x="263" y="3216"/>
                </a:cubicBezTo>
                <a:lnTo>
                  <a:pt x="1" y="3216"/>
                </a:lnTo>
                <a:lnTo>
                  <a:pt x="1" y="6764"/>
                </a:lnTo>
                <a:lnTo>
                  <a:pt x="1048" y="7812"/>
                </a:lnTo>
                <a:lnTo>
                  <a:pt x="1048" y="9050"/>
                </a:lnTo>
                <a:lnTo>
                  <a:pt x="5287" y="9050"/>
                </a:lnTo>
                <a:lnTo>
                  <a:pt x="5287" y="8098"/>
                </a:lnTo>
                <a:lnTo>
                  <a:pt x="7455" y="8407"/>
                </a:lnTo>
                <a:cubicBezTo>
                  <a:pt x="7526" y="8764"/>
                  <a:pt x="7859" y="9050"/>
                  <a:pt x="8240" y="9050"/>
                </a:cubicBezTo>
                <a:cubicBezTo>
                  <a:pt x="8693" y="9050"/>
                  <a:pt x="9026" y="8669"/>
                  <a:pt x="9026" y="8241"/>
                </a:cubicBezTo>
                <a:cubicBezTo>
                  <a:pt x="9026" y="7812"/>
                  <a:pt x="8669" y="7455"/>
                  <a:pt x="8240" y="7455"/>
                </a:cubicBezTo>
                <a:cubicBezTo>
                  <a:pt x="7931" y="7455"/>
                  <a:pt x="7669" y="7621"/>
                  <a:pt x="7550" y="7883"/>
                </a:cubicBezTo>
                <a:lnTo>
                  <a:pt x="5359" y="7574"/>
                </a:lnTo>
                <a:lnTo>
                  <a:pt x="5740" y="6383"/>
                </a:lnTo>
                <a:lnTo>
                  <a:pt x="7502" y="6383"/>
                </a:lnTo>
                <a:cubicBezTo>
                  <a:pt x="7597" y="6693"/>
                  <a:pt x="7907" y="6907"/>
                  <a:pt x="8240" y="6907"/>
                </a:cubicBezTo>
                <a:cubicBezTo>
                  <a:pt x="8669" y="6907"/>
                  <a:pt x="9026" y="6550"/>
                  <a:pt x="9026" y="6121"/>
                </a:cubicBezTo>
                <a:cubicBezTo>
                  <a:pt x="9026" y="5692"/>
                  <a:pt x="8669" y="5335"/>
                  <a:pt x="8240" y="5335"/>
                </a:cubicBezTo>
                <a:cubicBezTo>
                  <a:pt x="7907" y="5335"/>
                  <a:pt x="7597" y="5550"/>
                  <a:pt x="7502" y="5859"/>
                </a:cubicBezTo>
                <a:lnTo>
                  <a:pt x="5811" y="5859"/>
                </a:lnTo>
                <a:lnTo>
                  <a:pt x="5811" y="4740"/>
                </a:lnTo>
                <a:lnTo>
                  <a:pt x="7550" y="4406"/>
                </a:lnTo>
                <a:cubicBezTo>
                  <a:pt x="7693" y="4645"/>
                  <a:pt x="7955" y="4787"/>
                  <a:pt x="8240" y="4787"/>
                </a:cubicBezTo>
                <a:cubicBezTo>
                  <a:pt x="8669" y="4787"/>
                  <a:pt x="9026" y="4430"/>
                  <a:pt x="9026" y="4002"/>
                </a:cubicBezTo>
                <a:cubicBezTo>
                  <a:pt x="9026" y="3573"/>
                  <a:pt x="8669" y="3216"/>
                  <a:pt x="8240" y="3216"/>
                </a:cubicBezTo>
                <a:cubicBezTo>
                  <a:pt x="7836" y="3216"/>
                  <a:pt x="7502" y="3502"/>
                  <a:pt x="7455" y="3883"/>
                </a:cubicBezTo>
                <a:lnTo>
                  <a:pt x="5811" y="4216"/>
                </a:lnTo>
                <a:lnTo>
                  <a:pt x="5811" y="1596"/>
                </a:lnTo>
                <a:lnTo>
                  <a:pt x="4763" y="1596"/>
                </a:lnTo>
                <a:lnTo>
                  <a:pt x="4763" y="549"/>
                </a:lnTo>
                <a:lnTo>
                  <a:pt x="3692" y="549"/>
                </a:lnTo>
                <a:lnTo>
                  <a:pt x="3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0"/>
          <p:cNvSpPr txBox="1">
            <a:spLocks noGrp="1"/>
          </p:cNvSpPr>
          <p:nvPr>
            <p:ph type="subTitle" idx="6"/>
          </p:nvPr>
        </p:nvSpPr>
        <p:spPr>
          <a:xfrm>
            <a:off x="1939694" y="3679712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החוק מגדיר מהו שירות וקובע הגדרה לשירות "נפוץ" - שירות הניתן בשנה החולפת ללפחות 5,000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יחידים או ל- 500 תאגידים 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(</a:t>
            </a: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עסקים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).</a:t>
            </a:r>
            <a:endParaRPr dirty="0"/>
          </a:p>
        </p:txBody>
      </p:sp>
      <p:grpSp>
        <p:nvGrpSpPr>
          <p:cNvPr id="594" name="Google Shape;594;p60"/>
          <p:cNvGrpSpPr/>
          <p:nvPr/>
        </p:nvGrpSpPr>
        <p:grpSpPr>
          <a:xfrm>
            <a:off x="7917252" y="2714035"/>
            <a:ext cx="506655" cy="511427"/>
            <a:chOff x="-60987050" y="2671400"/>
            <a:chExt cx="315850" cy="318825"/>
          </a:xfrm>
        </p:grpSpPr>
        <p:sp>
          <p:nvSpPr>
            <p:cNvPr id="595" name="Google Shape;595;p60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6775" tIns="126775" rIns="126775" bIns="12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0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6775" tIns="126775" rIns="126775" bIns="12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1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3 </a:t>
            </a:r>
            <a:r>
              <a:rPr lang="he-IL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החובות המרכזיות שמטיל החוק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2" name="Google Shape;602;p61"/>
          <p:cNvSpPr txBox="1">
            <a:spLocks noGrp="1"/>
          </p:cNvSpPr>
          <p:nvPr>
            <p:ph type="title" idx="2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מדידת שביעות רצון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3" name="Google Shape;603;p61"/>
          <p:cNvSpPr txBox="1">
            <a:spLocks noGrp="1"/>
          </p:cNvSpPr>
          <p:nvPr>
            <p:ph type="subTitle" idx="1"/>
          </p:nvPr>
        </p:nvSpPr>
        <p:spPr>
          <a:xfrm>
            <a:off x="1164200" y="3286634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מדידת שביעות רצון לעשרת השירותים הנפוצים ביותר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4" name="Google Shape;604;p61"/>
          <p:cNvSpPr txBox="1">
            <a:spLocks noGrp="1"/>
          </p:cNvSpPr>
          <p:nvPr>
            <p:ph type="title" idx="3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מיפוי השירותים ופרסומם לציבור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5" name="Google Shape;605;p61"/>
          <p:cNvSpPr txBox="1">
            <a:spLocks noGrp="1"/>
          </p:cNvSpPr>
          <p:nvPr>
            <p:ph type="subTitle" idx="4"/>
          </p:nvPr>
        </p:nvSpPr>
        <p:spPr>
          <a:xfrm>
            <a:off x="3549150" y="2787684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מיפוי כלל השירותים של הרשות המקומית על ערוצי השירות, היקפי שימוש בשנה החולפת ופרסום בסוף הרבעון הראשון בכל שנה.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6" name="Google Shape;606;p61"/>
          <p:cNvSpPr txBox="1">
            <a:spLocks noGrp="1"/>
          </p:cNvSpPr>
          <p:nvPr>
            <p:ph type="title" idx="5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הנגשה דיגיטלית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07" name="Google Shape;607;p61"/>
          <p:cNvSpPr txBox="1">
            <a:spLocks noGrp="1"/>
          </p:cNvSpPr>
          <p:nvPr>
            <p:ph type="subTitle" idx="6"/>
          </p:nvPr>
        </p:nvSpPr>
        <p:spPr>
          <a:xfrm>
            <a:off x="5934100" y="3400484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הפיכת שירותים "נפוצים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" (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לפי הגדרת החוק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)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זמינים למימוש באופן דיגיטלי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grpSp>
        <p:nvGrpSpPr>
          <p:cNvPr id="608" name="Google Shape;608;p61"/>
          <p:cNvGrpSpPr/>
          <p:nvPr/>
        </p:nvGrpSpPr>
        <p:grpSpPr>
          <a:xfrm rot="-201881">
            <a:off x="1960815" y="2162213"/>
            <a:ext cx="452172" cy="514063"/>
            <a:chOff x="4936700" y="2725625"/>
            <a:chExt cx="217350" cy="247100"/>
          </a:xfrm>
        </p:grpSpPr>
        <p:sp>
          <p:nvSpPr>
            <p:cNvPr id="609" name="Google Shape;609;p61"/>
            <p:cNvSpPr/>
            <p:nvPr/>
          </p:nvSpPr>
          <p:spPr>
            <a:xfrm>
              <a:off x="4936700" y="2725625"/>
              <a:ext cx="217350" cy="247100"/>
            </a:xfrm>
            <a:custGeom>
              <a:avLst/>
              <a:gdLst/>
              <a:ahLst/>
              <a:cxnLst/>
              <a:rect l="l" t="t" r="r" b="b"/>
              <a:pathLst>
                <a:path w="8694" h="9884" extrusionOk="0">
                  <a:moveTo>
                    <a:pt x="2882" y="572"/>
                  </a:moveTo>
                  <a:lnTo>
                    <a:pt x="2882" y="1739"/>
                  </a:lnTo>
                  <a:lnTo>
                    <a:pt x="2311" y="1739"/>
                  </a:lnTo>
                  <a:lnTo>
                    <a:pt x="2311" y="572"/>
                  </a:lnTo>
                  <a:close/>
                  <a:moveTo>
                    <a:pt x="1739" y="2334"/>
                  </a:moveTo>
                  <a:lnTo>
                    <a:pt x="1739" y="2905"/>
                  </a:lnTo>
                  <a:lnTo>
                    <a:pt x="1144" y="2905"/>
                  </a:lnTo>
                  <a:lnTo>
                    <a:pt x="1144" y="2334"/>
                  </a:lnTo>
                  <a:close/>
                  <a:moveTo>
                    <a:pt x="2882" y="2334"/>
                  </a:moveTo>
                  <a:lnTo>
                    <a:pt x="2882" y="2905"/>
                  </a:lnTo>
                  <a:lnTo>
                    <a:pt x="2311" y="2905"/>
                  </a:lnTo>
                  <a:lnTo>
                    <a:pt x="2311" y="2334"/>
                  </a:lnTo>
                  <a:close/>
                  <a:moveTo>
                    <a:pt x="4049" y="2334"/>
                  </a:moveTo>
                  <a:lnTo>
                    <a:pt x="4049" y="2905"/>
                  </a:lnTo>
                  <a:lnTo>
                    <a:pt x="3478" y="2905"/>
                  </a:lnTo>
                  <a:lnTo>
                    <a:pt x="3478" y="2334"/>
                  </a:lnTo>
                  <a:close/>
                  <a:moveTo>
                    <a:pt x="6955" y="4930"/>
                  </a:moveTo>
                  <a:lnTo>
                    <a:pt x="6955" y="5525"/>
                  </a:lnTo>
                  <a:cubicBezTo>
                    <a:pt x="6955" y="5668"/>
                    <a:pt x="6812" y="5811"/>
                    <a:pt x="6669" y="5811"/>
                  </a:cubicBezTo>
                  <a:lnTo>
                    <a:pt x="4907" y="5811"/>
                  </a:lnTo>
                  <a:cubicBezTo>
                    <a:pt x="4764" y="5811"/>
                    <a:pt x="4621" y="5668"/>
                    <a:pt x="4621" y="5525"/>
                  </a:cubicBezTo>
                  <a:cubicBezTo>
                    <a:pt x="4621" y="5358"/>
                    <a:pt x="4764" y="5215"/>
                    <a:pt x="4907" y="5215"/>
                  </a:cubicBezTo>
                  <a:lnTo>
                    <a:pt x="5835" y="5215"/>
                  </a:lnTo>
                  <a:cubicBezTo>
                    <a:pt x="6240" y="5215"/>
                    <a:pt x="6621" y="5120"/>
                    <a:pt x="6955" y="4930"/>
                  </a:cubicBezTo>
                  <a:close/>
                  <a:moveTo>
                    <a:pt x="7526" y="6382"/>
                  </a:moveTo>
                  <a:lnTo>
                    <a:pt x="7526" y="6978"/>
                  </a:lnTo>
                  <a:lnTo>
                    <a:pt x="4049" y="6978"/>
                  </a:lnTo>
                  <a:lnTo>
                    <a:pt x="4049" y="6382"/>
                  </a:lnTo>
                  <a:close/>
                  <a:moveTo>
                    <a:pt x="1739" y="5215"/>
                  </a:moveTo>
                  <a:lnTo>
                    <a:pt x="1739" y="7549"/>
                  </a:lnTo>
                  <a:lnTo>
                    <a:pt x="572" y="7549"/>
                  </a:lnTo>
                  <a:lnTo>
                    <a:pt x="572" y="5215"/>
                  </a:lnTo>
                  <a:close/>
                  <a:moveTo>
                    <a:pt x="4621" y="3477"/>
                  </a:moveTo>
                  <a:lnTo>
                    <a:pt x="4621" y="4692"/>
                  </a:lnTo>
                  <a:cubicBezTo>
                    <a:pt x="4288" y="4811"/>
                    <a:pt x="4049" y="5144"/>
                    <a:pt x="4049" y="5525"/>
                  </a:cubicBezTo>
                  <a:cubicBezTo>
                    <a:pt x="4049" y="5620"/>
                    <a:pt x="4073" y="5716"/>
                    <a:pt x="4097" y="5811"/>
                  </a:cubicBezTo>
                  <a:lnTo>
                    <a:pt x="3478" y="5811"/>
                  </a:lnTo>
                  <a:lnTo>
                    <a:pt x="3478" y="6978"/>
                  </a:lnTo>
                  <a:lnTo>
                    <a:pt x="2882" y="6978"/>
                  </a:lnTo>
                  <a:lnTo>
                    <a:pt x="2882" y="9312"/>
                  </a:lnTo>
                  <a:lnTo>
                    <a:pt x="572" y="9312"/>
                  </a:lnTo>
                  <a:lnTo>
                    <a:pt x="572" y="8121"/>
                  </a:lnTo>
                  <a:lnTo>
                    <a:pt x="2311" y="8121"/>
                  </a:lnTo>
                  <a:lnTo>
                    <a:pt x="2311" y="4644"/>
                  </a:lnTo>
                  <a:lnTo>
                    <a:pt x="572" y="4644"/>
                  </a:lnTo>
                  <a:lnTo>
                    <a:pt x="572" y="3477"/>
                  </a:lnTo>
                  <a:close/>
                  <a:moveTo>
                    <a:pt x="8098" y="7549"/>
                  </a:moveTo>
                  <a:lnTo>
                    <a:pt x="8098" y="9312"/>
                  </a:lnTo>
                  <a:lnTo>
                    <a:pt x="3478" y="9312"/>
                  </a:lnTo>
                  <a:lnTo>
                    <a:pt x="3478" y="7549"/>
                  </a:lnTo>
                  <a:close/>
                  <a:moveTo>
                    <a:pt x="572" y="0"/>
                  </a:moveTo>
                  <a:lnTo>
                    <a:pt x="572" y="572"/>
                  </a:lnTo>
                  <a:lnTo>
                    <a:pt x="1739" y="572"/>
                  </a:lnTo>
                  <a:lnTo>
                    <a:pt x="1739" y="1739"/>
                  </a:lnTo>
                  <a:lnTo>
                    <a:pt x="572" y="1739"/>
                  </a:lnTo>
                  <a:lnTo>
                    <a:pt x="572" y="2905"/>
                  </a:lnTo>
                  <a:lnTo>
                    <a:pt x="1" y="2905"/>
                  </a:lnTo>
                  <a:lnTo>
                    <a:pt x="1" y="9883"/>
                  </a:lnTo>
                  <a:lnTo>
                    <a:pt x="8693" y="9883"/>
                  </a:lnTo>
                  <a:lnTo>
                    <a:pt x="8693" y="6978"/>
                  </a:lnTo>
                  <a:lnTo>
                    <a:pt x="8098" y="6978"/>
                  </a:lnTo>
                  <a:lnTo>
                    <a:pt x="8098" y="5811"/>
                  </a:lnTo>
                  <a:lnTo>
                    <a:pt x="7479" y="5811"/>
                  </a:lnTo>
                  <a:cubicBezTo>
                    <a:pt x="7502" y="5716"/>
                    <a:pt x="7526" y="5620"/>
                    <a:pt x="7526" y="5525"/>
                  </a:cubicBezTo>
                  <a:lnTo>
                    <a:pt x="7526" y="3668"/>
                  </a:lnTo>
                  <a:lnTo>
                    <a:pt x="7026" y="4144"/>
                  </a:lnTo>
                  <a:cubicBezTo>
                    <a:pt x="6717" y="4477"/>
                    <a:pt x="6288" y="4644"/>
                    <a:pt x="5835" y="4644"/>
                  </a:cubicBezTo>
                  <a:lnTo>
                    <a:pt x="5216" y="4644"/>
                  </a:lnTo>
                  <a:lnTo>
                    <a:pt x="5216" y="2905"/>
                  </a:lnTo>
                  <a:lnTo>
                    <a:pt x="4621" y="2905"/>
                  </a:lnTo>
                  <a:lnTo>
                    <a:pt x="4621" y="1739"/>
                  </a:lnTo>
                  <a:lnTo>
                    <a:pt x="3478" y="1739"/>
                  </a:lnTo>
                  <a:lnTo>
                    <a:pt x="3478" y="572"/>
                  </a:lnTo>
                  <a:lnTo>
                    <a:pt x="4621" y="572"/>
                  </a:lnTo>
                  <a:cubicBezTo>
                    <a:pt x="4954" y="572"/>
                    <a:pt x="5216" y="834"/>
                    <a:pt x="5216" y="1143"/>
                  </a:cubicBezTo>
                  <a:lnTo>
                    <a:pt x="5788" y="1143"/>
                  </a:lnTo>
                  <a:cubicBezTo>
                    <a:pt x="5788" y="500"/>
                    <a:pt x="5264" y="0"/>
                    <a:pt x="4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endParaRPr>
            </a:p>
          </p:txBody>
        </p:sp>
        <p:sp>
          <p:nvSpPr>
            <p:cNvPr id="610" name="Google Shape;610;p61"/>
            <p:cNvSpPr/>
            <p:nvPr/>
          </p:nvSpPr>
          <p:spPr>
            <a:xfrm>
              <a:off x="5052200" y="2928625"/>
              <a:ext cx="58375" cy="14925"/>
            </a:xfrm>
            <a:custGeom>
              <a:avLst/>
              <a:gdLst/>
              <a:ahLst/>
              <a:cxnLst/>
              <a:rect l="l" t="t" r="r" b="b"/>
              <a:pathLst>
                <a:path w="2335" h="597" extrusionOk="0">
                  <a:moveTo>
                    <a:pt x="1" y="1"/>
                  </a:moveTo>
                  <a:lnTo>
                    <a:pt x="1" y="596"/>
                  </a:lnTo>
                  <a:lnTo>
                    <a:pt x="2335" y="596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endParaRPr>
            </a:p>
          </p:txBody>
        </p:sp>
      </p:grpSp>
      <p:grpSp>
        <p:nvGrpSpPr>
          <p:cNvPr id="611" name="Google Shape;611;p61"/>
          <p:cNvGrpSpPr/>
          <p:nvPr/>
        </p:nvGrpSpPr>
        <p:grpSpPr>
          <a:xfrm rot="573551">
            <a:off x="4297606" y="1568880"/>
            <a:ext cx="549337" cy="550790"/>
            <a:chOff x="5476100" y="3598400"/>
            <a:chExt cx="226875" cy="227475"/>
          </a:xfrm>
        </p:grpSpPr>
        <p:sp>
          <p:nvSpPr>
            <p:cNvPr id="612" name="Google Shape;612;p61"/>
            <p:cNvSpPr/>
            <p:nvPr/>
          </p:nvSpPr>
          <p:spPr>
            <a:xfrm>
              <a:off x="5516600" y="3746050"/>
              <a:ext cx="39900" cy="39925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786" y="525"/>
                  </a:moveTo>
                  <a:cubicBezTo>
                    <a:pt x="929" y="525"/>
                    <a:pt x="1048" y="644"/>
                    <a:pt x="1048" y="787"/>
                  </a:cubicBezTo>
                  <a:cubicBezTo>
                    <a:pt x="1048" y="954"/>
                    <a:pt x="929" y="1073"/>
                    <a:pt x="786" y="1073"/>
                  </a:cubicBezTo>
                  <a:cubicBezTo>
                    <a:pt x="643" y="1073"/>
                    <a:pt x="524" y="954"/>
                    <a:pt x="524" y="787"/>
                  </a:cubicBezTo>
                  <a:cubicBezTo>
                    <a:pt x="524" y="644"/>
                    <a:pt x="643" y="525"/>
                    <a:pt x="786" y="525"/>
                  </a:cubicBezTo>
                  <a:close/>
                  <a:moveTo>
                    <a:pt x="786" y="1"/>
                  </a:moveTo>
                  <a:cubicBezTo>
                    <a:pt x="357" y="1"/>
                    <a:pt x="0" y="358"/>
                    <a:pt x="0" y="787"/>
                  </a:cubicBezTo>
                  <a:cubicBezTo>
                    <a:pt x="0" y="1239"/>
                    <a:pt x="357" y="1597"/>
                    <a:pt x="786" y="1597"/>
                  </a:cubicBezTo>
                  <a:cubicBezTo>
                    <a:pt x="1239" y="1597"/>
                    <a:pt x="1596" y="1239"/>
                    <a:pt x="1596" y="787"/>
                  </a:cubicBezTo>
                  <a:cubicBezTo>
                    <a:pt x="1596" y="358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endParaRPr>
            </a:p>
          </p:txBody>
        </p:sp>
        <p:sp>
          <p:nvSpPr>
            <p:cNvPr id="613" name="Google Shape;613;p61"/>
            <p:cNvSpPr/>
            <p:nvPr/>
          </p:nvSpPr>
          <p:spPr>
            <a:xfrm>
              <a:off x="5476100" y="3598400"/>
              <a:ext cx="226875" cy="227475"/>
            </a:xfrm>
            <a:custGeom>
              <a:avLst/>
              <a:gdLst/>
              <a:ahLst/>
              <a:cxnLst/>
              <a:rect l="l" t="t" r="r" b="b"/>
              <a:pathLst>
                <a:path w="9075" h="9099" extrusionOk="0">
                  <a:moveTo>
                    <a:pt x="6145" y="549"/>
                  </a:moveTo>
                  <a:cubicBezTo>
                    <a:pt x="6812" y="549"/>
                    <a:pt x="6955" y="858"/>
                    <a:pt x="6955" y="1358"/>
                  </a:cubicBezTo>
                  <a:cubicBezTo>
                    <a:pt x="6955" y="1858"/>
                    <a:pt x="6812" y="2168"/>
                    <a:pt x="6145" y="2168"/>
                  </a:cubicBezTo>
                  <a:cubicBezTo>
                    <a:pt x="5264" y="2168"/>
                    <a:pt x="4264" y="1692"/>
                    <a:pt x="4264" y="1358"/>
                  </a:cubicBezTo>
                  <a:cubicBezTo>
                    <a:pt x="4264" y="1239"/>
                    <a:pt x="4430" y="1049"/>
                    <a:pt x="4859" y="834"/>
                  </a:cubicBezTo>
                  <a:cubicBezTo>
                    <a:pt x="5240" y="668"/>
                    <a:pt x="5740" y="549"/>
                    <a:pt x="6145" y="549"/>
                  </a:cubicBezTo>
                  <a:close/>
                  <a:moveTo>
                    <a:pt x="5597" y="2692"/>
                  </a:moveTo>
                  <a:cubicBezTo>
                    <a:pt x="6145" y="2692"/>
                    <a:pt x="6788" y="2835"/>
                    <a:pt x="7264" y="3073"/>
                  </a:cubicBezTo>
                  <a:cubicBezTo>
                    <a:pt x="7741" y="3287"/>
                    <a:pt x="8026" y="3549"/>
                    <a:pt x="8026" y="3764"/>
                  </a:cubicBezTo>
                  <a:cubicBezTo>
                    <a:pt x="8026" y="4002"/>
                    <a:pt x="7741" y="4264"/>
                    <a:pt x="7264" y="4478"/>
                  </a:cubicBezTo>
                  <a:cubicBezTo>
                    <a:pt x="6788" y="4692"/>
                    <a:pt x="6145" y="4835"/>
                    <a:pt x="5597" y="4835"/>
                  </a:cubicBezTo>
                  <a:cubicBezTo>
                    <a:pt x="4621" y="4835"/>
                    <a:pt x="4264" y="4407"/>
                    <a:pt x="4264" y="3764"/>
                  </a:cubicBezTo>
                  <a:cubicBezTo>
                    <a:pt x="4264" y="3049"/>
                    <a:pt x="4716" y="2692"/>
                    <a:pt x="5597" y="2692"/>
                  </a:cubicBezTo>
                  <a:close/>
                  <a:moveTo>
                    <a:pt x="6407" y="5359"/>
                  </a:moveTo>
                  <a:cubicBezTo>
                    <a:pt x="7717" y="5359"/>
                    <a:pt x="8550" y="5883"/>
                    <a:pt x="8550" y="6693"/>
                  </a:cubicBezTo>
                  <a:cubicBezTo>
                    <a:pt x="8550" y="7526"/>
                    <a:pt x="7717" y="8026"/>
                    <a:pt x="6407" y="8026"/>
                  </a:cubicBezTo>
                  <a:cubicBezTo>
                    <a:pt x="5812" y="8026"/>
                    <a:pt x="4907" y="7931"/>
                    <a:pt x="4407" y="7788"/>
                  </a:cubicBezTo>
                  <a:cubicBezTo>
                    <a:pt x="4430" y="7717"/>
                    <a:pt x="4430" y="7622"/>
                    <a:pt x="4407" y="7526"/>
                  </a:cubicBezTo>
                  <a:cubicBezTo>
                    <a:pt x="4668" y="7336"/>
                    <a:pt x="4811" y="7026"/>
                    <a:pt x="4811" y="6693"/>
                  </a:cubicBezTo>
                  <a:cubicBezTo>
                    <a:pt x="4811" y="6383"/>
                    <a:pt x="4668" y="6074"/>
                    <a:pt x="4407" y="5859"/>
                  </a:cubicBezTo>
                  <a:cubicBezTo>
                    <a:pt x="4430" y="5788"/>
                    <a:pt x="4430" y="5693"/>
                    <a:pt x="4407" y="5597"/>
                  </a:cubicBezTo>
                  <a:cubicBezTo>
                    <a:pt x="4907" y="5478"/>
                    <a:pt x="5812" y="5359"/>
                    <a:pt x="6407" y="5359"/>
                  </a:cubicBezTo>
                  <a:close/>
                  <a:moveTo>
                    <a:pt x="2406" y="4835"/>
                  </a:moveTo>
                  <a:cubicBezTo>
                    <a:pt x="2811" y="4835"/>
                    <a:pt x="2930" y="5216"/>
                    <a:pt x="3001" y="5288"/>
                  </a:cubicBezTo>
                  <a:cubicBezTo>
                    <a:pt x="3042" y="5288"/>
                    <a:pt x="3176" y="5226"/>
                    <a:pt x="3337" y="5226"/>
                  </a:cubicBezTo>
                  <a:cubicBezTo>
                    <a:pt x="3458" y="5226"/>
                    <a:pt x="3593" y="5261"/>
                    <a:pt x="3716" y="5383"/>
                  </a:cubicBezTo>
                  <a:cubicBezTo>
                    <a:pt x="4025" y="5669"/>
                    <a:pt x="3835" y="6026"/>
                    <a:pt x="3811" y="6121"/>
                  </a:cubicBezTo>
                  <a:cubicBezTo>
                    <a:pt x="3883" y="6169"/>
                    <a:pt x="4264" y="6288"/>
                    <a:pt x="4264" y="6693"/>
                  </a:cubicBezTo>
                  <a:cubicBezTo>
                    <a:pt x="4264" y="7098"/>
                    <a:pt x="3883" y="7241"/>
                    <a:pt x="3811" y="7288"/>
                  </a:cubicBezTo>
                  <a:cubicBezTo>
                    <a:pt x="3835" y="7360"/>
                    <a:pt x="4025" y="7741"/>
                    <a:pt x="3716" y="8026"/>
                  </a:cubicBezTo>
                  <a:cubicBezTo>
                    <a:pt x="3593" y="8149"/>
                    <a:pt x="3458" y="8184"/>
                    <a:pt x="3337" y="8184"/>
                  </a:cubicBezTo>
                  <a:cubicBezTo>
                    <a:pt x="3176" y="8184"/>
                    <a:pt x="3042" y="8122"/>
                    <a:pt x="3001" y="8122"/>
                  </a:cubicBezTo>
                  <a:cubicBezTo>
                    <a:pt x="2930" y="8169"/>
                    <a:pt x="2811" y="8574"/>
                    <a:pt x="2406" y="8574"/>
                  </a:cubicBezTo>
                  <a:cubicBezTo>
                    <a:pt x="2001" y="8574"/>
                    <a:pt x="1882" y="8169"/>
                    <a:pt x="1835" y="8122"/>
                  </a:cubicBezTo>
                  <a:lnTo>
                    <a:pt x="1620" y="8169"/>
                  </a:lnTo>
                  <a:cubicBezTo>
                    <a:pt x="1573" y="8181"/>
                    <a:pt x="1523" y="8187"/>
                    <a:pt x="1474" y="8187"/>
                  </a:cubicBezTo>
                  <a:cubicBezTo>
                    <a:pt x="1327" y="8187"/>
                    <a:pt x="1180" y="8134"/>
                    <a:pt x="1072" y="8026"/>
                  </a:cubicBezTo>
                  <a:cubicBezTo>
                    <a:pt x="787" y="7741"/>
                    <a:pt x="977" y="7360"/>
                    <a:pt x="977" y="7288"/>
                  </a:cubicBezTo>
                  <a:cubicBezTo>
                    <a:pt x="906" y="7241"/>
                    <a:pt x="525" y="7121"/>
                    <a:pt x="525" y="6693"/>
                  </a:cubicBezTo>
                  <a:cubicBezTo>
                    <a:pt x="525" y="6288"/>
                    <a:pt x="906" y="6169"/>
                    <a:pt x="977" y="6121"/>
                  </a:cubicBezTo>
                  <a:cubicBezTo>
                    <a:pt x="977" y="6026"/>
                    <a:pt x="787" y="5669"/>
                    <a:pt x="1072" y="5383"/>
                  </a:cubicBezTo>
                  <a:cubicBezTo>
                    <a:pt x="1195" y="5261"/>
                    <a:pt x="1339" y="5226"/>
                    <a:pt x="1470" y="5226"/>
                  </a:cubicBezTo>
                  <a:cubicBezTo>
                    <a:pt x="1644" y="5226"/>
                    <a:pt x="1794" y="5288"/>
                    <a:pt x="1835" y="5288"/>
                  </a:cubicBezTo>
                  <a:cubicBezTo>
                    <a:pt x="1882" y="5216"/>
                    <a:pt x="2001" y="4835"/>
                    <a:pt x="2406" y="4835"/>
                  </a:cubicBezTo>
                  <a:close/>
                  <a:moveTo>
                    <a:pt x="6145" y="1"/>
                  </a:moveTo>
                  <a:cubicBezTo>
                    <a:pt x="5645" y="1"/>
                    <a:pt x="5097" y="144"/>
                    <a:pt x="4621" y="358"/>
                  </a:cubicBezTo>
                  <a:cubicBezTo>
                    <a:pt x="4049" y="620"/>
                    <a:pt x="3740" y="977"/>
                    <a:pt x="3740" y="1358"/>
                  </a:cubicBezTo>
                  <a:cubicBezTo>
                    <a:pt x="3740" y="1739"/>
                    <a:pt x="4049" y="2073"/>
                    <a:pt x="4597" y="2335"/>
                  </a:cubicBezTo>
                  <a:cubicBezTo>
                    <a:pt x="4025" y="2621"/>
                    <a:pt x="3740" y="3144"/>
                    <a:pt x="3740" y="3764"/>
                  </a:cubicBezTo>
                  <a:cubicBezTo>
                    <a:pt x="3740" y="4311"/>
                    <a:pt x="3930" y="4764"/>
                    <a:pt x="4383" y="5073"/>
                  </a:cubicBezTo>
                  <a:cubicBezTo>
                    <a:pt x="4311" y="5073"/>
                    <a:pt x="4264" y="5097"/>
                    <a:pt x="4192" y="5121"/>
                  </a:cubicBezTo>
                  <a:cubicBezTo>
                    <a:pt x="4168" y="5073"/>
                    <a:pt x="4145" y="5050"/>
                    <a:pt x="4097" y="5002"/>
                  </a:cubicBezTo>
                  <a:cubicBezTo>
                    <a:pt x="3901" y="4806"/>
                    <a:pt x="3605" y="4689"/>
                    <a:pt x="3319" y="4689"/>
                  </a:cubicBezTo>
                  <a:cubicBezTo>
                    <a:pt x="3292" y="4689"/>
                    <a:pt x="3266" y="4690"/>
                    <a:pt x="3240" y="4692"/>
                  </a:cubicBezTo>
                  <a:cubicBezTo>
                    <a:pt x="3025" y="4454"/>
                    <a:pt x="2740" y="4311"/>
                    <a:pt x="2406" y="4311"/>
                  </a:cubicBezTo>
                  <a:cubicBezTo>
                    <a:pt x="2073" y="4311"/>
                    <a:pt x="1787" y="4454"/>
                    <a:pt x="1573" y="4692"/>
                  </a:cubicBezTo>
                  <a:cubicBezTo>
                    <a:pt x="1544" y="4690"/>
                    <a:pt x="1516" y="4689"/>
                    <a:pt x="1489" y="4689"/>
                  </a:cubicBezTo>
                  <a:cubicBezTo>
                    <a:pt x="1187" y="4689"/>
                    <a:pt x="909" y="4806"/>
                    <a:pt x="691" y="5002"/>
                  </a:cubicBezTo>
                  <a:cubicBezTo>
                    <a:pt x="477" y="5240"/>
                    <a:pt x="358" y="5550"/>
                    <a:pt x="382" y="5859"/>
                  </a:cubicBezTo>
                  <a:cubicBezTo>
                    <a:pt x="144" y="6074"/>
                    <a:pt x="1" y="6383"/>
                    <a:pt x="1" y="6693"/>
                  </a:cubicBezTo>
                  <a:cubicBezTo>
                    <a:pt x="1" y="7026"/>
                    <a:pt x="144" y="7336"/>
                    <a:pt x="382" y="7526"/>
                  </a:cubicBezTo>
                  <a:cubicBezTo>
                    <a:pt x="358" y="7860"/>
                    <a:pt x="477" y="8169"/>
                    <a:pt x="691" y="8384"/>
                  </a:cubicBezTo>
                  <a:cubicBezTo>
                    <a:pt x="910" y="8602"/>
                    <a:pt x="1188" y="8720"/>
                    <a:pt x="1489" y="8720"/>
                  </a:cubicBezTo>
                  <a:cubicBezTo>
                    <a:pt x="1517" y="8720"/>
                    <a:pt x="1545" y="8719"/>
                    <a:pt x="1573" y="8717"/>
                  </a:cubicBezTo>
                  <a:cubicBezTo>
                    <a:pt x="1787" y="8955"/>
                    <a:pt x="2073" y="9098"/>
                    <a:pt x="2406" y="9098"/>
                  </a:cubicBezTo>
                  <a:cubicBezTo>
                    <a:pt x="2740" y="9098"/>
                    <a:pt x="3025" y="8955"/>
                    <a:pt x="3240" y="8717"/>
                  </a:cubicBezTo>
                  <a:cubicBezTo>
                    <a:pt x="3266" y="8719"/>
                    <a:pt x="3292" y="8720"/>
                    <a:pt x="3318" y="8720"/>
                  </a:cubicBezTo>
                  <a:cubicBezTo>
                    <a:pt x="3604" y="8720"/>
                    <a:pt x="3901" y="8602"/>
                    <a:pt x="4097" y="8384"/>
                  </a:cubicBezTo>
                  <a:cubicBezTo>
                    <a:pt x="4145" y="8360"/>
                    <a:pt x="4168" y="8336"/>
                    <a:pt x="4192" y="8288"/>
                  </a:cubicBezTo>
                  <a:cubicBezTo>
                    <a:pt x="4811" y="8479"/>
                    <a:pt x="5812" y="8574"/>
                    <a:pt x="6407" y="8574"/>
                  </a:cubicBezTo>
                  <a:cubicBezTo>
                    <a:pt x="7741" y="8574"/>
                    <a:pt x="9074" y="8026"/>
                    <a:pt x="9074" y="6693"/>
                  </a:cubicBezTo>
                  <a:cubicBezTo>
                    <a:pt x="9074" y="5955"/>
                    <a:pt x="8598" y="5240"/>
                    <a:pt x="7479" y="4954"/>
                  </a:cubicBezTo>
                  <a:lnTo>
                    <a:pt x="7502" y="4954"/>
                  </a:lnTo>
                  <a:cubicBezTo>
                    <a:pt x="8169" y="4645"/>
                    <a:pt x="8550" y="4216"/>
                    <a:pt x="8550" y="3764"/>
                  </a:cubicBezTo>
                  <a:cubicBezTo>
                    <a:pt x="8550" y="3168"/>
                    <a:pt x="7883" y="2692"/>
                    <a:pt x="7074" y="2406"/>
                  </a:cubicBezTo>
                  <a:cubicBezTo>
                    <a:pt x="7336" y="2192"/>
                    <a:pt x="7479" y="1835"/>
                    <a:pt x="7479" y="1358"/>
                  </a:cubicBezTo>
                  <a:cubicBezTo>
                    <a:pt x="7479" y="430"/>
                    <a:pt x="6978" y="1"/>
                    <a:pt x="6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endParaRPr>
            </a:p>
          </p:txBody>
        </p:sp>
      </p:grpSp>
      <p:sp>
        <p:nvSpPr>
          <p:cNvPr id="614" name="Google Shape;614;p61"/>
          <p:cNvSpPr/>
          <p:nvPr/>
        </p:nvSpPr>
        <p:spPr>
          <a:xfrm rot="-370742">
            <a:off x="6780112" y="2143978"/>
            <a:ext cx="353687" cy="550780"/>
          </a:xfrm>
          <a:custGeom>
            <a:avLst/>
            <a:gdLst/>
            <a:ahLst/>
            <a:cxnLst/>
            <a:rect l="l" t="t" r="r" b="b"/>
            <a:pathLst>
              <a:path w="6026" h="9384" extrusionOk="0">
                <a:moveTo>
                  <a:pt x="3835" y="3311"/>
                </a:moveTo>
                <a:lnTo>
                  <a:pt x="3835" y="3859"/>
                </a:lnTo>
                <a:lnTo>
                  <a:pt x="2191" y="3859"/>
                </a:lnTo>
                <a:lnTo>
                  <a:pt x="2191" y="3311"/>
                </a:lnTo>
                <a:close/>
                <a:moveTo>
                  <a:pt x="4073" y="4407"/>
                </a:moveTo>
                <a:cubicBezTo>
                  <a:pt x="4859" y="4407"/>
                  <a:pt x="5478" y="5050"/>
                  <a:pt x="5478" y="5835"/>
                </a:cubicBezTo>
                <a:cubicBezTo>
                  <a:pt x="5478" y="6097"/>
                  <a:pt x="5406" y="6383"/>
                  <a:pt x="5240" y="6621"/>
                </a:cubicBezTo>
                <a:lnTo>
                  <a:pt x="4501" y="7717"/>
                </a:lnTo>
                <a:lnTo>
                  <a:pt x="1501" y="7717"/>
                </a:lnTo>
                <a:lnTo>
                  <a:pt x="786" y="6621"/>
                </a:lnTo>
                <a:cubicBezTo>
                  <a:pt x="620" y="6383"/>
                  <a:pt x="548" y="6097"/>
                  <a:pt x="548" y="5835"/>
                </a:cubicBezTo>
                <a:cubicBezTo>
                  <a:pt x="548" y="5050"/>
                  <a:pt x="1167" y="4407"/>
                  <a:pt x="1953" y="4407"/>
                </a:cubicBezTo>
                <a:close/>
                <a:moveTo>
                  <a:pt x="4382" y="8264"/>
                </a:moveTo>
                <a:lnTo>
                  <a:pt x="4382" y="8836"/>
                </a:lnTo>
                <a:lnTo>
                  <a:pt x="1644" y="8836"/>
                </a:lnTo>
                <a:lnTo>
                  <a:pt x="1644" y="8264"/>
                </a:lnTo>
                <a:close/>
                <a:moveTo>
                  <a:pt x="2739" y="1"/>
                </a:moveTo>
                <a:lnTo>
                  <a:pt x="2739" y="2763"/>
                </a:lnTo>
                <a:lnTo>
                  <a:pt x="2644" y="2763"/>
                </a:lnTo>
                <a:lnTo>
                  <a:pt x="1620" y="715"/>
                </a:lnTo>
                <a:lnTo>
                  <a:pt x="1120" y="977"/>
                </a:lnTo>
                <a:lnTo>
                  <a:pt x="2025" y="2763"/>
                </a:lnTo>
                <a:lnTo>
                  <a:pt x="1096" y="2763"/>
                </a:lnTo>
                <a:lnTo>
                  <a:pt x="1096" y="3311"/>
                </a:lnTo>
                <a:lnTo>
                  <a:pt x="1644" y="3311"/>
                </a:lnTo>
                <a:lnTo>
                  <a:pt x="1644" y="3883"/>
                </a:lnTo>
                <a:cubicBezTo>
                  <a:pt x="715" y="4049"/>
                  <a:pt x="0" y="4859"/>
                  <a:pt x="0" y="5835"/>
                </a:cubicBezTo>
                <a:cubicBezTo>
                  <a:pt x="0" y="6216"/>
                  <a:pt x="96" y="6597"/>
                  <a:pt x="334" y="6907"/>
                </a:cubicBezTo>
                <a:lnTo>
                  <a:pt x="1096" y="8074"/>
                </a:lnTo>
                <a:lnTo>
                  <a:pt x="1096" y="9384"/>
                </a:lnTo>
                <a:lnTo>
                  <a:pt x="4930" y="9384"/>
                </a:lnTo>
                <a:lnTo>
                  <a:pt x="4930" y="8074"/>
                </a:lnTo>
                <a:lnTo>
                  <a:pt x="5692" y="6907"/>
                </a:lnTo>
                <a:cubicBezTo>
                  <a:pt x="5930" y="6597"/>
                  <a:pt x="6026" y="6216"/>
                  <a:pt x="6026" y="5835"/>
                </a:cubicBezTo>
                <a:cubicBezTo>
                  <a:pt x="6026" y="4859"/>
                  <a:pt x="5311" y="4049"/>
                  <a:pt x="4382" y="3883"/>
                </a:cubicBezTo>
                <a:lnTo>
                  <a:pt x="4382" y="3311"/>
                </a:lnTo>
                <a:lnTo>
                  <a:pt x="4930" y="3311"/>
                </a:lnTo>
                <a:lnTo>
                  <a:pt x="4930" y="2763"/>
                </a:lnTo>
                <a:lnTo>
                  <a:pt x="4001" y="2763"/>
                </a:lnTo>
                <a:lnTo>
                  <a:pt x="4906" y="977"/>
                </a:lnTo>
                <a:lnTo>
                  <a:pt x="4406" y="715"/>
                </a:lnTo>
                <a:lnTo>
                  <a:pt x="3382" y="2763"/>
                </a:lnTo>
                <a:lnTo>
                  <a:pt x="3287" y="2763"/>
                </a:lnTo>
                <a:lnTo>
                  <a:pt x="32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"/>
          <p:cNvSpPr txBox="1">
            <a:spLocks noGrp="1"/>
          </p:cNvSpPr>
          <p:nvPr>
            <p:ph type="title"/>
          </p:nvPr>
        </p:nvSpPr>
        <p:spPr>
          <a:xfrm flipH="1">
            <a:off x="3695075" y="164775"/>
            <a:ext cx="4902300" cy="13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 Black"/>
              </a:rPr>
              <a:t>מיפוי שירותים כהזדמנות אסטרטגית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 Black"/>
            </a:endParaRPr>
          </a:p>
        </p:txBody>
      </p:sp>
      <p:grpSp>
        <p:nvGrpSpPr>
          <p:cNvPr id="620" name="Google Shape;620;p62"/>
          <p:cNvGrpSpPr/>
          <p:nvPr/>
        </p:nvGrpSpPr>
        <p:grpSpPr>
          <a:xfrm rot="-227136" flipH="1">
            <a:off x="982414" y="1294580"/>
            <a:ext cx="2141485" cy="2944709"/>
            <a:chOff x="1835466" y="929768"/>
            <a:chExt cx="2388300" cy="3284100"/>
          </a:xfrm>
        </p:grpSpPr>
        <p:sp>
          <p:nvSpPr>
            <p:cNvPr id="621" name="Google Shape;621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2" name="Google Shape;622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2"/>
            <p:cNvSpPr/>
            <p:nvPr/>
          </p:nvSpPr>
          <p:spPr>
            <a:xfrm>
              <a:off x="2947423" y="4083887"/>
              <a:ext cx="164400" cy="771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4" name="Google Shape;624;p62"/>
          <p:cNvPicPr preferRelativeResize="0"/>
          <p:nvPr/>
        </p:nvPicPr>
        <p:blipFill rotWithShape="1">
          <a:blip r:embed="rId3">
            <a:alphaModFix/>
          </a:blip>
          <a:srcRect l="52424" t="1560" r="5669" b="-1560"/>
          <a:stretch/>
        </p:blipFill>
        <p:spPr>
          <a:xfrm rot="-227174">
            <a:off x="1180650" y="1495527"/>
            <a:ext cx="1745026" cy="254312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5" name="Google Shape;625;p62"/>
          <p:cNvSpPr txBox="1"/>
          <p:nvPr/>
        </p:nvSpPr>
        <p:spPr>
          <a:xfrm>
            <a:off x="3486400" y="1942900"/>
            <a:ext cx="45945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25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אופטימיזציה של משאבים:</a:t>
            </a:r>
            <a:r>
              <a:rPr lang="he-IL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זיהוי כפילויות וייעול כוח אדם</a:t>
            </a: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.</a:t>
            </a:r>
            <a:endParaRPr b="1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26" name="Google Shape;626;p62"/>
          <p:cNvSpPr txBox="1"/>
          <p:nvPr/>
        </p:nvSpPr>
        <p:spPr>
          <a:xfrm>
            <a:off x="3332963" y="2527413"/>
            <a:ext cx="46977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025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שיפור חווית תושב:</a:t>
            </a:r>
            <a:r>
              <a:rPr lang="he-IL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מעבר לשירותים פרו-אקטיביים ומהירים</a:t>
            </a: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.</a:t>
            </a:r>
            <a:endParaRPr b="1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27" name="Google Shape;627;p62"/>
          <p:cNvSpPr txBox="1"/>
          <p:nvPr/>
        </p:nvSpPr>
        <p:spPr>
          <a:xfrm>
            <a:off x="3155913" y="3150138"/>
            <a:ext cx="49023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60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קבלת החלטות מבוססת נתונים</a:t>
            </a:r>
            <a:r>
              <a:rPr lang="he-IL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:</a:t>
            </a: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הבנה אמיתית של צרכי הציבור</a:t>
            </a:r>
            <a:r>
              <a:rPr lang="en" b="1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.</a:t>
            </a:r>
            <a:endParaRPr b="1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28" name="Google Shape;628;p62"/>
          <p:cNvSpPr txBox="1"/>
          <p:nvPr/>
        </p:nvSpPr>
        <p:spPr>
          <a:xfrm>
            <a:off x="3196875" y="3772875"/>
            <a:ext cx="48315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מפת דרכים לטרנספורמציה:</a:t>
            </a:r>
            <a:r>
              <a:rPr lang="he-IL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i="0" u="none" strike="noStrike" cap="none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בסיס לתכנית עבודה רב-שנתית.</a:t>
            </a:r>
            <a:endParaRPr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pic>
        <p:nvPicPr>
          <p:cNvPr id="629" name="Google Shape;629;p6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10" y="1711612"/>
            <a:ext cx="406866" cy="5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4850" y="2417475"/>
            <a:ext cx="406875" cy="43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6399" y="3048039"/>
            <a:ext cx="283836" cy="4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6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6655" y="3668422"/>
            <a:ext cx="363275" cy="425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3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איזה שירותים ממפים?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38" name="Google Shape;638;p63"/>
          <p:cNvGraphicFramePr/>
          <p:nvPr>
            <p:extLst>
              <p:ext uri="{D42A27DB-BD31-4B8C-83A1-F6EECF244321}">
                <p14:modId xmlns:p14="http://schemas.microsoft.com/office/powerpoint/2010/main" val="1321799369"/>
              </p:ext>
            </p:extLst>
          </p:nvPr>
        </p:nvGraphicFramePr>
        <p:xfrm>
          <a:off x="719956" y="1420035"/>
          <a:ext cx="8051425" cy="3005370"/>
        </p:xfrm>
        <a:graphic>
          <a:graphicData uri="http://schemas.openxmlformats.org/drawingml/2006/table">
            <a:tbl>
              <a:tblPr>
                <a:noFill/>
                <a:tableStyleId>{98258B1B-CC82-41D6-B7AB-E9EBAD0BDC2F}</a:tableStyleId>
              </a:tblPr>
              <a:tblGrid>
                <a:gridCol w="14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5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Kulim Park"/>
                          <a:cs typeface="Calibri" panose="020F0502020204030204" pitchFamily="34" charset="0"/>
                          <a:sym typeface="Kulim Park"/>
                        </a:rPr>
                        <a:t>בקשות מידע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Kulim Park"/>
                        <a:cs typeface="Calibri" panose="020F0502020204030204" pitchFamily="34" charset="0"/>
                        <a:sym typeface="Kulim Par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Kulim Park"/>
                          <a:cs typeface="Calibri" panose="020F0502020204030204" pitchFamily="34" charset="0"/>
                          <a:sym typeface="Kulim Park"/>
                        </a:rPr>
                        <a:t>הגשת דיווחים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Kulim Park"/>
                        <a:cs typeface="Calibri" panose="020F0502020204030204" pitchFamily="34" charset="0"/>
                        <a:sym typeface="Kulim Par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Kulim Park"/>
                          <a:cs typeface="Calibri" panose="020F0502020204030204" pitchFamily="34" charset="0"/>
                          <a:sym typeface="Kulim Park"/>
                        </a:rPr>
                        <a:t>תשלום כספים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Kulim Park"/>
                        <a:cs typeface="Calibri" panose="020F0502020204030204" pitchFamily="34" charset="0"/>
                        <a:sym typeface="Kulim Par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Kulim Park"/>
                          <a:cs typeface="Calibri" panose="020F0502020204030204" pitchFamily="34" charset="0"/>
                          <a:sym typeface="Kulim Park"/>
                        </a:rPr>
                        <a:t>קבלת כספים והטבות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Kulim Park"/>
                        <a:cs typeface="Calibri" panose="020F0502020204030204" pitchFamily="34" charset="0"/>
                        <a:sym typeface="Kulim Par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Kulim Park"/>
                          <a:cs typeface="Calibri" panose="020F0502020204030204" pitchFamily="34" charset="0"/>
                          <a:sym typeface="Kulim Park"/>
                        </a:rPr>
                        <a:t>בקשות ואישורים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Kulim Park"/>
                        <a:cs typeface="Calibri" panose="020F0502020204030204" pitchFamily="34" charset="0"/>
                        <a:sym typeface="Kulim Par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בקשה לקבלת מידע שמופנית אל הגוף הציבורי בנושא מסוים.</a:t>
                      </a:r>
                      <a:endParaRPr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anrope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מסירת מידע אחרת הנדרשת לשם עמידה בהוראות שבדין</a:t>
                      </a:r>
                      <a:endParaRPr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anrope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מסים, חובות, אגרות והיטלים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לרבות בקשה לביצוע שינויים בסכומי התשלום או בתנאיו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כגון בקשה להנחה או לפריסת תשלומים.</a:t>
                      </a:r>
                      <a:endParaRPr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anrope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הגשת בקשה לקבלת כספים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נכסים או הטבות כגון קצבאות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מענקים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לרבות בקשה לביצוע שינויים לגביהם או בתנאי התשלום שלהם.</a:t>
                      </a:r>
                      <a:endParaRPr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anrope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הגשת בקשה לקבלת היתר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ר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ישיון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תעודה</a:t>
                      </a:r>
                      <a:r>
                        <a:rPr lang="he-IL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, </a:t>
                      </a:r>
                      <a:r>
                        <a:rPr lang="en" sz="130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Rubik"/>
                        </a:rPr>
                        <a:t>הכרה או מימוש זכות.</a:t>
                      </a:r>
                      <a:endParaRPr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Rubik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Barlow"/>
                        <a:cs typeface="Calibri" panose="020F0502020204030204" pitchFamily="34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Barlow"/>
                        <a:cs typeface="Calibri" panose="020F0502020204030204" pitchFamily="34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Barlow"/>
                        <a:cs typeface="Calibri" panose="020F0502020204030204" pitchFamily="34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Barlow"/>
                        <a:cs typeface="Calibri" panose="020F0502020204030204" pitchFamily="34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Barlow"/>
                        <a:cs typeface="Calibri" panose="020F0502020204030204" pitchFamily="34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9" name="Google Shape;639;p6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5040" y="3762451"/>
            <a:ext cx="539235" cy="4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6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6722" y="3747583"/>
            <a:ext cx="479325" cy="42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6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2897" y="3817737"/>
            <a:ext cx="479325" cy="42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7775" y="3817733"/>
            <a:ext cx="319575" cy="4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6094" y="3791096"/>
            <a:ext cx="479325" cy="4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שלבי התהליך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בקרה, תיקוף וסגירה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0" name="Google Shape;650;p64"/>
          <p:cNvSpPr txBox="1">
            <a:spLocks noGrp="1"/>
          </p:cNvSpPr>
          <p:nvPr>
            <p:ph type="subTitle" idx="1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איחוד לטבלה אחודה רשותית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,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אישור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,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פרסום ושליחה למערך הדיגיטל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1" name="Google Shape;651;p64"/>
          <p:cNvSpPr txBox="1">
            <a:spLocks noGrp="1"/>
          </p:cNvSpPr>
          <p:nvPr>
            <p:ph type="title" idx="7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תיקוף השירותים הגנריים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2" name="Google Shape;652;p64"/>
          <p:cNvSpPr txBox="1">
            <a:spLocks noGrp="1"/>
          </p:cNvSpPr>
          <p:nvPr>
            <p:ph type="subTitle" idx="8"/>
          </p:nvPr>
        </p:nvSpPr>
        <p:spPr>
          <a:xfrm>
            <a:off x="6575199" y="3383225"/>
            <a:ext cx="19533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מערך הדיגיטל הלאומי מיפה </a:t>
            </a: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123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 </a:t>
            </a: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שירותים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שניתנים ברשויות מקומיות שמהווים את נקודת הפתיחה לתהליך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3" name="Google Shape;653;p64"/>
          <p:cNvSpPr txBox="1">
            <a:spLocks noGrp="1"/>
          </p:cNvSpPr>
          <p:nvPr>
            <p:ph type="subTitle" idx="4"/>
          </p:nvPr>
        </p:nvSpPr>
        <p:spPr>
          <a:xfrm>
            <a:off x="2735999" y="3469591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הזנת כל הנתונים הנדרשים על כל אחד מהשירותים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4" name="Google Shape;654;p64"/>
          <p:cNvSpPr txBox="1">
            <a:spLocks noGrp="1"/>
          </p:cNvSpPr>
          <p:nvPr>
            <p:ph type="title" idx="3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הערכת היקפי שימוש שנתיים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5" name="Google Shape;655;p64"/>
          <p:cNvSpPr txBox="1">
            <a:spLocks noGrp="1"/>
          </p:cNvSpPr>
          <p:nvPr>
            <p:ph type="title" idx="2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56" name="Google Shape;656;p64"/>
          <p:cNvSpPr txBox="1">
            <a:spLocks noGrp="1"/>
          </p:cNvSpPr>
          <p:nvPr>
            <p:ph type="title" idx="14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7" name="Google Shape;657;p64"/>
          <p:cNvSpPr txBox="1">
            <a:spLocks noGrp="1"/>
          </p:cNvSpPr>
          <p:nvPr>
            <p:ph type="title" idx="5"/>
          </p:nvPr>
        </p:nvSpPr>
        <p:spPr>
          <a:xfrm>
            <a:off x="4739200" y="2379725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עדכון שירותים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8" name="Google Shape;658;p64"/>
          <p:cNvSpPr txBox="1">
            <a:spLocks noGrp="1"/>
          </p:cNvSpPr>
          <p:nvPr>
            <p:ph type="subTitle" idx="6"/>
          </p:nvPr>
        </p:nvSpPr>
        <p:spPr>
          <a:xfrm>
            <a:off x="4739212" y="33832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עדכון השירותים הייחודיים ברשות על ידי כל אחד מהאגפים/יחידות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59" name="Google Shape;659;p64"/>
          <p:cNvSpPr txBox="1">
            <a:spLocks noGrp="1"/>
          </p:cNvSpPr>
          <p:nvPr>
            <p:ph type="title" idx="9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60" name="Google Shape;660;p64"/>
          <p:cNvSpPr txBox="1">
            <a:spLocks noGrp="1"/>
          </p:cNvSpPr>
          <p:nvPr>
            <p:ph type="title" idx="13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5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גאנט לעבודה ממוקדת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6" name="Google Shape;666;p65"/>
          <p:cNvSpPr/>
          <p:nvPr/>
        </p:nvSpPr>
        <p:spPr>
          <a:xfrm>
            <a:off x="907261" y="24528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5"/>
          <p:cNvSpPr/>
          <p:nvPr/>
        </p:nvSpPr>
        <p:spPr>
          <a:xfrm flipH="1">
            <a:off x="4830519" y="24529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5"/>
          <p:cNvSpPr/>
          <p:nvPr/>
        </p:nvSpPr>
        <p:spPr>
          <a:xfrm flipH="1">
            <a:off x="7050895" y="2423075"/>
            <a:ext cx="1185692" cy="103281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5"/>
          <p:cNvSpPr/>
          <p:nvPr/>
        </p:nvSpPr>
        <p:spPr>
          <a:xfrm>
            <a:off x="3010862" y="2452900"/>
            <a:ext cx="1155176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5"/>
          <p:cNvSpPr txBox="1"/>
          <p:nvPr/>
        </p:nvSpPr>
        <p:spPr>
          <a:xfrm>
            <a:off x="929288" y="2715675"/>
            <a:ext cx="1095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7-8</a:t>
            </a:r>
            <a:endParaRPr sz="3600" dirty="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71" name="Google Shape;671;p65"/>
          <p:cNvSpPr txBox="1"/>
          <p:nvPr/>
        </p:nvSpPr>
        <p:spPr>
          <a:xfrm>
            <a:off x="7096237" y="2715675"/>
            <a:ext cx="1095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1-2</a:t>
            </a:r>
            <a:endParaRPr sz="36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72" name="Google Shape;672;p65"/>
          <p:cNvSpPr txBox="1"/>
          <p:nvPr/>
        </p:nvSpPr>
        <p:spPr>
          <a:xfrm>
            <a:off x="3040950" y="2715675"/>
            <a:ext cx="1095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5-6</a:t>
            </a:r>
            <a:endParaRPr sz="36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73" name="Google Shape;673;p65"/>
          <p:cNvSpPr txBox="1"/>
          <p:nvPr/>
        </p:nvSpPr>
        <p:spPr>
          <a:xfrm>
            <a:off x="5069313" y="2715675"/>
            <a:ext cx="1095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3-4</a:t>
            </a:r>
            <a:endParaRPr sz="36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674" name="Google Shape;674;p65"/>
          <p:cNvCxnSpPr>
            <a:stCxn id="670" idx="3"/>
            <a:endCxn id="672" idx="1"/>
          </p:cNvCxnSpPr>
          <p:nvPr/>
        </p:nvCxnSpPr>
        <p:spPr>
          <a:xfrm>
            <a:off x="2024288" y="2939475"/>
            <a:ext cx="1016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65"/>
          <p:cNvCxnSpPr>
            <a:stCxn id="672" idx="3"/>
            <a:endCxn id="673" idx="1"/>
          </p:cNvCxnSpPr>
          <p:nvPr/>
        </p:nvCxnSpPr>
        <p:spPr>
          <a:xfrm>
            <a:off x="4135950" y="2939475"/>
            <a:ext cx="933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65"/>
          <p:cNvCxnSpPr>
            <a:stCxn id="673" idx="3"/>
            <a:endCxn id="671" idx="1"/>
          </p:cNvCxnSpPr>
          <p:nvPr/>
        </p:nvCxnSpPr>
        <p:spPr>
          <a:xfrm>
            <a:off x="6164313" y="2939475"/>
            <a:ext cx="931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7" name="Google Shape;677;p65"/>
          <p:cNvSpPr txBox="1">
            <a:spLocks noGrp="1"/>
          </p:cNvSpPr>
          <p:nvPr>
            <p:ph type="subTitle" idx="4294967295"/>
          </p:nvPr>
        </p:nvSpPr>
        <p:spPr>
          <a:xfrm>
            <a:off x="570850" y="3575489"/>
            <a:ext cx="15726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תיקוף סופי ואישור הנהלה לפרסום והעברה למערך הדיגיטל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8" name="Google Shape;678;p65"/>
          <p:cNvSpPr txBox="1">
            <a:spLocks noGrp="1"/>
          </p:cNvSpPr>
          <p:nvPr>
            <p:ph type="subTitle" idx="4294967295"/>
          </p:nvPr>
        </p:nvSpPr>
        <p:spPr>
          <a:xfrm>
            <a:off x="2691063" y="3575489"/>
            <a:ext cx="15726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השלמת פערים וביצוע אומדנים לשירותים שאין מידע על היקפי השימוש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9" name="Google Shape;679;p65"/>
          <p:cNvSpPr txBox="1">
            <a:spLocks noGrp="1"/>
          </p:cNvSpPr>
          <p:nvPr>
            <p:ph type="subTitle" idx="4294967295"/>
          </p:nvPr>
        </p:nvSpPr>
        <p:spPr>
          <a:xfrm>
            <a:off x="4891625" y="3575489"/>
            <a:ext cx="15726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איסוף נתוני שימוש בשירותים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אגף בשירותים שבאחריותו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0" name="Google Shape;680;p65"/>
          <p:cNvSpPr txBox="1">
            <a:spLocks noGrp="1"/>
          </p:cNvSpPr>
          <p:nvPr>
            <p:ph type="title" idx="4294967295"/>
          </p:nvPr>
        </p:nvSpPr>
        <p:spPr>
          <a:xfrm>
            <a:off x="6782238" y="1965400"/>
            <a:ext cx="1572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שבועות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81" name="Google Shape;681;p65"/>
          <p:cNvSpPr txBox="1">
            <a:spLocks noGrp="1"/>
          </p:cNvSpPr>
          <p:nvPr>
            <p:ph type="subTitle" idx="4294967295"/>
          </p:nvPr>
        </p:nvSpPr>
        <p:spPr>
          <a:xfrm>
            <a:off x="6905363" y="3575489"/>
            <a:ext cx="15726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התנעה ותיקוף ראשוני של השירותים הגנריים</a:t>
            </a: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2" name="Google Shape;682;p65"/>
          <p:cNvSpPr txBox="1">
            <a:spLocks noGrp="1"/>
          </p:cNvSpPr>
          <p:nvPr>
            <p:ph type="title" idx="4294967295"/>
          </p:nvPr>
        </p:nvSpPr>
        <p:spPr>
          <a:xfrm>
            <a:off x="4719638" y="1935575"/>
            <a:ext cx="1572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שבועות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83" name="Google Shape;683;p65"/>
          <p:cNvSpPr txBox="1">
            <a:spLocks noGrp="1"/>
          </p:cNvSpPr>
          <p:nvPr>
            <p:ph type="title" idx="4294967295"/>
          </p:nvPr>
        </p:nvSpPr>
        <p:spPr>
          <a:xfrm>
            <a:off x="2802150" y="1935575"/>
            <a:ext cx="1572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שבועות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684" name="Google Shape;684;p65"/>
          <p:cNvSpPr txBox="1">
            <a:spLocks noGrp="1"/>
          </p:cNvSpPr>
          <p:nvPr>
            <p:ph type="title" idx="4294967295"/>
          </p:nvPr>
        </p:nvSpPr>
        <p:spPr>
          <a:xfrm>
            <a:off x="773775" y="2017075"/>
            <a:ext cx="1572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שבועות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67"/>
          <p:cNvPicPr preferRelativeResize="0"/>
          <p:nvPr/>
        </p:nvPicPr>
        <p:blipFill rotWithShape="1">
          <a:blip r:embed="rId3">
            <a:alphaModFix/>
          </a:blip>
          <a:srcRect l="14744" r="14744"/>
          <a:stretch/>
        </p:blipFill>
        <p:spPr>
          <a:xfrm>
            <a:off x="510078" y="-45800"/>
            <a:ext cx="3404943" cy="48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67"/>
          <p:cNvSpPr/>
          <p:nvPr/>
        </p:nvSpPr>
        <p:spPr>
          <a:xfrm rot="-5399809">
            <a:off x="-393997" y="613547"/>
            <a:ext cx="5512835" cy="4194428"/>
          </a:xfrm>
          <a:custGeom>
            <a:avLst/>
            <a:gdLst/>
            <a:ahLst/>
            <a:cxnLst/>
            <a:rect l="l" t="t" r="r" b="b"/>
            <a:pathLst>
              <a:path w="122671" h="122671" extrusionOk="0">
                <a:moveTo>
                  <a:pt x="61288" y="15890"/>
                </a:moveTo>
                <a:cubicBezTo>
                  <a:pt x="74134" y="15890"/>
                  <a:pt x="87890" y="17837"/>
                  <a:pt x="98492" y="25582"/>
                </a:cubicBezTo>
                <a:cubicBezTo>
                  <a:pt x="106392" y="31355"/>
                  <a:pt x="107052" y="41356"/>
                  <a:pt x="105729" y="50292"/>
                </a:cubicBezTo>
                <a:cubicBezTo>
                  <a:pt x="104207" y="60560"/>
                  <a:pt x="103318" y="70931"/>
                  <a:pt x="101429" y="81148"/>
                </a:cubicBezTo>
                <a:cubicBezTo>
                  <a:pt x="99916" y="89314"/>
                  <a:pt x="96431" y="97128"/>
                  <a:pt x="88124" y="99955"/>
                </a:cubicBezTo>
                <a:cubicBezTo>
                  <a:pt x="84437" y="101209"/>
                  <a:pt x="80540" y="101601"/>
                  <a:pt x="76602" y="101601"/>
                </a:cubicBezTo>
                <a:cubicBezTo>
                  <a:pt x="71796" y="101601"/>
                  <a:pt x="66926" y="101018"/>
                  <a:pt x="62297" y="100710"/>
                </a:cubicBezTo>
                <a:cubicBezTo>
                  <a:pt x="51217" y="99976"/>
                  <a:pt x="40203" y="98506"/>
                  <a:pt x="29211" y="96964"/>
                </a:cubicBezTo>
                <a:cubicBezTo>
                  <a:pt x="16647" y="95202"/>
                  <a:pt x="10610" y="89119"/>
                  <a:pt x="11276" y="76081"/>
                </a:cubicBezTo>
                <a:cubicBezTo>
                  <a:pt x="11770" y="66433"/>
                  <a:pt x="13452" y="56900"/>
                  <a:pt x="15516" y="47476"/>
                </a:cubicBezTo>
                <a:cubicBezTo>
                  <a:pt x="17086" y="40308"/>
                  <a:pt x="17867" y="30029"/>
                  <a:pt x="23464" y="24632"/>
                </a:cubicBezTo>
                <a:cubicBezTo>
                  <a:pt x="31878" y="16520"/>
                  <a:pt x="46079" y="16024"/>
                  <a:pt x="57526" y="15914"/>
                </a:cubicBezTo>
                <a:cubicBezTo>
                  <a:pt x="58439" y="15906"/>
                  <a:pt x="59335" y="15900"/>
                  <a:pt x="60210" y="15894"/>
                </a:cubicBezTo>
                <a:cubicBezTo>
                  <a:pt x="60569" y="15891"/>
                  <a:pt x="60928" y="15890"/>
                  <a:pt x="61288" y="15890"/>
                </a:cubicBezTo>
                <a:close/>
                <a:moveTo>
                  <a:pt x="0" y="0"/>
                </a:moveTo>
                <a:lnTo>
                  <a:pt x="0" y="122670"/>
                </a:lnTo>
                <a:lnTo>
                  <a:pt x="122671" y="122670"/>
                </a:lnTo>
                <a:lnTo>
                  <a:pt x="1226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7"/>
          <p:cNvSpPr/>
          <p:nvPr/>
        </p:nvSpPr>
        <p:spPr>
          <a:xfrm rot="10285629" flipH="1">
            <a:off x="-6011938" y="-43190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7"/>
          <p:cNvSpPr/>
          <p:nvPr/>
        </p:nvSpPr>
        <p:spPr>
          <a:xfrm rot="-4102346">
            <a:off x="1166603" y="3932872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67"/>
          <p:cNvSpPr/>
          <p:nvPr/>
        </p:nvSpPr>
        <p:spPr>
          <a:xfrm flipH="1">
            <a:off x="580630" y="-39415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67"/>
          <p:cNvSpPr/>
          <p:nvPr/>
        </p:nvSpPr>
        <p:spPr>
          <a:xfrm rot="649760">
            <a:off x="-984002" y="419036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67"/>
          <p:cNvSpPr/>
          <p:nvPr/>
        </p:nvSpPr>
        <p:spPr>
          <a:xfrm rot="-6621704" flipH="1">
            <a:off x="-3919845" y="1710891"/>
            <a:ext cx="7826147" cy="287787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7"/>
          <p:cNvSpPr txBox="1">
            <a:spLocks noGrp="1"/>
          </p:cNvSpPr>
          <p:nvPr>
            <p:ph type="title" idx="3"/>
          </p:nvPr>
        </p:nvSpPr>
        <p:spPr>
          <a:xfrm>
            <a:off x="3915025" y="2885875"/>
            <a:ext cx="49446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7350" algn="r" rtl="1">
              <a:spcBef>
                <a:spcPts val="0"/>
              </a:spcBef>
              <a:spcAft>
                <a:spcPts val="0"/>
              </a:spcAft>
              <a:buSzPts val="2500"/>
              <a:buFont typeface="Rubik"/>
              <a:buChar char="●"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הובלה על ידי הפרויקטור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  <a:p>
            <a:pPr marL="457200" lvl="0" indent="-387350" algn="r" rtl="1">
              <a:spcBef>
                <a:spcPts val="0"/>
              </a:spcBef>
              <a:spcAft>
                <a:spcPts val="0"/>
              </a:spcAft>
              <a:buSzPts val="2500"/>
              <a:buFont typeface="Rubik"/>
              <a:buChar char="●"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ישיבות סטאטוס שבועיות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  <a:p>
            <a:pPr marL="457200" lvl="0" indent="-387350" algn="r" rtl="1">
              <a:spcBef>
                <a:spcPts val="0"/>
              </a:spcBef>
              <a:spcAft>
                <a:spcPts val="0"/>
              </a:spcAft>
              <a:buSzPts val="2500"/>
              <a:buFont typeface="Rubik"/>
              <a:buChar char="●"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הצפת בעיות: עדכון שוטף בבעיות שעולות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26" name="Google Shape;726;p67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שגרת העבודה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  <p:sp>
        <p:nvSpPr>
          <p:cNvPr id="727" name="Google Shape;727;p67"/>
          <p:cNvSpPr txBox="1">
            <a:spLocks noGrp="1"/>
          </p:cNvSpPr>
          <p:nvPr>
            <p:ph type="title" idx="3"/>
          </p:nvPr>
        </p:nvSpPr>
        <p:spPr>
          <a:xfrm>
            <a:off x="3509325" y="4044200"/>
            <a:ext cx="53502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ubik"/>
              </a:rPr>
              <a:t>עדיף תוצר חלקי מאשר תוצר מושלם שלא יוגש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570</Words>
  <Application>Microsoft Office PowerPoint</Application>
  <PresentationFormat>‫הצגה על המסך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3" baseType="lpstr">
      <vt:lpstr>Calibri</vt:lpstr>
      <vt:lpstr>Rubik SemiBold</vt:lpstr>
      <vt:lpstr>Kulim Park</vt:lpstr>
      <vt:lpstr>Kulim Park SemiBold</vt:lpstr>
      <vt:lpstr>Nunito Light</vt:lpstr>
      <vt:lpstr>Manrope</vt:lpstr>
      <vt:lpstr>Arial</vt:lpstr>
      <vt:lpstr>Rubik ExtraBold</vt:lpstr>
      <vt:lpstr>Rubik</vt:lpstr>
      <vt:lpstr>Minimalist Korean Aesthetic Pitch Deck by Slidesgo</vt:lpstr>
      <vt:lpstr>מיפוי שירותים חוק תקשורת דיגיטלית (2025)</vt:lpstr>
      <vt:lpstr>על מה נדבר היום?</vt:lpstr>
      <vt:lpstr>המציאות החדשה - תיקון 4  לחוק תקשורת דיגיטלית</vt:lpstr>
      <vt:lpstr>3  החובות המרכזיות שמטיל החוק</vt:lpstr>
      <vt:lpstr>מיפוי שירותים כהזדמנות אסטרטגית</vt:lpstr>
      <vt:lpstr>איזה שירותים ממפים?</vt:lpstr>
      <vt:lpstr>שלבי התהליך</vt:lpstr>
      <vt:lpstr>גאנט לעבודה ממוקדת</vt:lpstr>
      <vt:lpstr>הובלה על ידי הפרויקטור ישיבות סטאטוס שבועיות הצפת בעיות: עדכון שוטף בבעיות שעולות </vt:lpstr>
      <vt:lpstr>מה מצופה מכם?</vt:lpstr>
      <vt:lpstr>מה נקבל בסוף התהליך?</vt:lpstr>
      <vt:lpstr>דגשי מנכ"ל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מיפוי שירותים חוק תקשורת דיגיטלית (2025)</dc:title>
  <cp:lastModifiedBy>עידן ארד | Idan Arad</cp:lastModifiedBy>
  <cp:revision>5</cp:revision>
  <dcterms:modified xsi:type="dcterms:W3CDTF">2026-02-16T09:03:05Z</dcterms:modified>
</cp:coreProperties>
</file>